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0" r:id="rId1"/>
  </p:sldMasterIdLst>
  <p:notesMasterIdLst>
    <p:notesMasterId r:id="rId46"/>
  </p:notesMasterIdLst>
  <p:sldIdLst>
    <p:sldId id="256" r:id="rId2"/>
    <p:sldId id="302" r:id="rId3"/>
    <p:sldId id="268" r:id="rId4"/>
    <p:sldId id="292" r:id="rId5"/>
    <p:sldId id="306" r:id="rId6"/>
    <p:sldId id="322" r:id="rId7"/>
    <p:sldId id="257" r:id="rId8"/>
    <p:sldId id="325" r:id="rId9"/>
    <p:sldId id="324" r:id="rId10"/>
    <p:sldId id="323" r:id="rId11"/>
    <p:sldId id="320" r:id="rId12"/>
    <p:sldId id="311" r:id="rId13"/>
    <p:sldId id="327" r:id="rId14"/>
    <p:sldId id="329" r:id="rId15"/>
    <p:sldId id="328" r:id="rId16"/>
    <p:sldId id="314" r:id="rId17"/>
    <p:sldId id="312" r:id="rId18"/>
    <p:sldId id="313" r:id="rId19"/>
    <p:sldId id="326" r:id="rId20"/>
    <p:sldId id="316" r:id="rId21"/>
    <p:sldId id="315" r:id="rId22"/>
    <p:sldId id="331" r:id="rId23"/>
    <p:sldId id="332" r:id="rId24"/>
    <p:sldId id="294" r:id="rId25"/>
    <p:sldId id="330" r:id="rId26"/>
    <p:sldId id="288" r:id="rId27"/>
    <p:sldId id="303" r:id="rId28"/>
    <p:sldId id="304" r:id="rId29"/>
    <p:sldId id="305" r:id="rId30"/>
    <p:sldId id="295" r:id="rId31"/>
    <p:sldId id="259" r:id="rId32"/>
    <p:sldId id="289" r:id="rId33"/>
    <p:sldId id="290" r:id="rId34"/>
    <p:sldId id="265" r:id="rId35"/>
    <p:sldId id="307" r:id="rId36"/>
    <p:sldId id="282" r:id="rId37"/>
    <p:sldId id="301" r:id="rId38"/>
    <p:sldId id="297" r:id="rId39"/>
    <p:sldId id="271" r:id="rId40"/>
    <p:sldId id="321" r:id="rId41"/>
    <p:sldId id="333" r:id="rId42"/>
    <p:sldId id="274" r:id="rId43"/>
    <p:sldId id="284" r:id="rId44"/>
    <p:sldId id="273"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2" d="100"/>
          <a:sy n="72" d="100"/>
        </p:scale>
        <p:origin x="-1704" y="-112"/>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13408"/>
    </p:cViewPr>
  </p:sorter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notesMaster" Target="notesMasters/notesMaster1.xml"/><Relationship Id="rId47" Type="http://schemas.openxmlformats.org/officeDocument/2006/relationships/printerSettings" Target="printerSettings/printerSettings1.bin"/><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C40A6A-0F09-B54A-894A-528D50A7F4E4}" type="datetimeFigureOut">
              <a:rPr lang="en-US" smtClean="0"/>
              <a:t>12/11/2016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C92C49-02EB-0643-8AD9-E147B9F5189B}" type="slidenum">
              <a:rPr lang="en-US" smtClean="0"/>
              <a:t>‹#›</a:t>
            </a:fld>
            <a:endParaRPr lang="en-US"/>
          </a:p>
        </p:txBody>
      </p:sp>
    </p:spTree>
    <p:extLst>
      <p:ext uri="{BB962C8B-B14F-4D97-AF65-F5344CB8AC3E}">
        <p14:creationId xmlns:p14="http://schemas.microsoft.com/office/powerpoint/2010/main" val="262496915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C92C49-02EB-0643-8AD9-E147B9F5189B}" type="slidenum">
              <a:rPr lang="en-US" smtClean="0"/>
              <a:t>35</a:t>
            </a:fld>
            <a:endParaRPr lang="en-US"/>
          </a:p>
        </p:txBody>
      </p:sp>
    </p:spTree>
    <p:extLst>
      <p:ext uri="{BB962C8B-B14F-4D97-AF65-F5344CB8AC3E}">
        <p14:creationId xmlns:p14="http://schemas.microsoft.com/office/powerpoint/2010/main" val="1014060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overlayTitle.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779463" y="1597025"/>
            <a:ext cx="7583488" cy="1679575"/>
          </a:xfrm>
        </p:spPr>
        <p:txBody>
          <a:bodyPr anchor="b" anchorCtr="0"/>
          <a:lstStyle>
            <a:lvl1pPr>
              <a:defRPr sz="5400"/>
            </a:lvl1pPr>
          </a:lstStyle>
          <a:p>
            <a:r>
              <a:rPr lang="en-GB" smtClean="0"/>
              <a:t>Click to edit Master title style</a:t>
            </a:r>
            <a:endParaRPr lang="en-US" dirty="0"/>
          </a:p>
        </p:txBody>
      </p:sp>
      <p:sp>
        <p:nvSpPr>
          <p:cNvPr id="3" name="Subtitle 2"/>
          <p:cNvSpPr>
            <a:spLocks noGrp="1"/>
          </p:cNvSpPr>
          <p:nvPr>
            <p:ph type="subTitle" idx="1"/>
          </p:nvPr>
        </p:nvSpPr>
        <p:spPr>
          <a:xfrm>
            <a:off x="779463" y="3276600"/>
            <a:ext cx="7583487" cy="1752600"/>
          </a:xfrm>
        </p:spPr>
        <p:txBody>
          <a:bodyPr/>
          <a:lstStyle>
            <a:lvl1pPr marL="0" indent="0" algn="ctr">
              <a:lnSpc>
                <a:spcPct val="110000"/>
              </a:lnSpc>
              <a:spcBef>
                <a:spcPts val="600"/>
              </a:spcBef>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12/11/2016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12/11/2016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picTx" preserve="1">
  <p:cSld name="Title Slide with Picture">
    <p:spTree>
      <p:nvGrpSpPr>
        <p:cNvPr id="1" name=""/>
        <p:cNvGrpSpPr/>
        <p:nvPr/>
      </p:nvGrpSpPr>
      <p:grpSpPr>
        <a:xfrm>
          <a:off x="0" y="0"/>
          <a:ext cx="0" cy="0"/>
          <a:chOff x="0" y="0"/>
          <a:chExt cx="0" cy="0"/>
        </a:xfrm>
      </p:grpSpPr>
      <p:pic>
        <p:nvPicPr>
          <p:cNvPr id="9" name="Picture 8" descr="overlayText.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781812" y="3254188"/>
            <a:ext cx="7580376" cy="1685365"/>
          </a:xfrm>
        </p:spPr>
        <p:txBody>
          <a:bodyPr vert="horz" lIns="91440" tIns="45720" rIns="91440" bIns="45720" rtlCol="0" anchor="b" anchorCtr="0">
            <a:noAutofit/>
          </a:bodyPr>
          <a:lstStyle>
            <a:lvl1pPr algn="ctr" defTabSz="914400" rtl="0" eaLnBrk="1" latinLnBrk="0" hangingPunct="1">
              <a:lnSpc>
                <a:spcPct val="95000"/>
              </a:lnSpc>
              <a:spcBef>
                <a:spcPct val="0"/>
              </a:spcBef>
              <a:buNone/>
              <a:defRPr lang="en-US" sz="5400" b="1" kern="1200">
                <a:solidFill>
                  <a:schemeClr val="bg1"/>
                </a:solidFill>
                <a:effectLst>
                  <a:outerShdw blurRad="101600" dist="12700" dir="3600000" algn="tl" rotWithShape="0">
                    <a:prstClr val="black">
                      <a:alpha val="30000"/>
                    </a:prstClr>
                  </a:outerShdw>
                </a:effectLst>
                <a:latin typeface="+mj-lt"/>
                <a:ea typeface="+mj-ea"/>
                <a:cs typeface="+mj-cs"/>
              </a:defRPr>
            </a:lvl1pPr>
          </a:lstStyle>
          <a:p>
            <a:r>
              <a:rPr lang="en-GB" smtClean="0"/>
              <a:t>Click to edit Master title style</a:t>
            </a:r>
            <a:endParaRPr lang="en-US" dirty="0"/>
          </a:p>
        </p:txBody>
      </p:sp>
      <p:sp>
        <p:nvSpPr>
          <p:cNvPr id="3" name="Picture Placeholder 2"/>
          <p:cNvSpPr>
            <a:spLocks noGrp="1"/>
          </p:cNvSpPr>
          <p:nvPr>
            <p:ph type="pic" idx="1"/>
          </p:nvPr>
        </p:nvSpPr>
        <p:spPr>
          <a:xfrm>
            <a:off x="2514600" y="457200"/>
            <a:ext cx="4114800" cy="2743200"/>
          </a:xfrm>
          <a:prstGeom prst="roundRect">
            <a:avLst>
              <a:gd name="adj" fmla="val 10888"/>
            </a:avLst>
          </a:prstGeom>
          <a:solidFill>
            <a:schemeClr val="bg1">
              <a:lumMod val="75000"/>
            </a:schemeClr>
          </a:solidFill>
          <a:effectLst>
            <a:reflection blurRad="6350" stA="20000" endA="300" endPos="38500" dist="50800" dir="5400000" sy="-100000" algn="bl" rotWithShape="0"/>
          </a:effectLst>
        </p:spPr>
        <p:txBody>
          <a:bodyPr>
            <a:normAutofit/>
          </a:bodyPr>
          <a:lstStyle>
            <a:lvl1pPr marL="0" indent="0">
              <a:buNone/>
              <a:defRPr sz="2000" b="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Drag picture to placeholder or click icon to add</a:t>
            </a:r>
            <a:endParaRPr lang="en-US"/>
          </a:p>
        </p:txBody>
      </p:sp>
      <p:sp>
        <p:nvSpPr>
          <p:cNvPr id="4" name="Text Placeholder 3"/>
          <p:cNvSpPr>
            <a:spLocks noGrp="1"/>
          </p:cNvSpPr>
          <p:nvPr>
            <p:ph type="body" sz="half" idx="2"/>
          </p:nvPr>
        </p:nvSpPr>
        <p:spPr>
          <a:xfrm>
            <a:off x="781812" y="4953000"/>
            <a:ext cx="7580376" cy="914400"/>
          </a:xfrm>
        </p:spPr>
        <p:txBody>
          <a:bodyPr>
            <a:normAutofit/>
          </a:bodyPr>
          <a:lstStyle>
            <a:lvl1pPr marL="0" indent="0" algn="ctr">
              <a:spcBef>
                <a:spcPts val="300"/>
              </a:spcBef>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pPr/>
              <a:t>12/11/2016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overlayBlank.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806450" y="1627188"/>
            <a:ext cx="7580376" cy="1682496"/>
          </a:xfrm>
        </p:spPr>
        <p:txBody>
          <a:bodyPr vert="horz" lIns="91440" tIns="45720" rIns="91440" bIns="45720" rtlCol="0" anchor="b" anchorCtr="0">
            <a:noAutofit/>
          </a:bodyPr>
          <a:lstStyle>
            <a:lvl1pPr algn="ctr" defTabSz="914400" rtl="0" eaLnBrk="1" latinLnBrk="0" hangingPunct="1">
              <a:lnSpc>
                <a:spcPct val="95000"/>
              </a:lnSpc>
              <a:spcBef>
                <a:spcPct val="0"/>
              </a:spcBef>
              <a:buNone/>
              <a:defRPr lang="en-US" sz="4400" b="1" kern="1200" dirty="0">
                <a:solidFill>
                  <a:schemeClr val="bg1"/>
                </a:solidFill>
                <a:effectLst>
                  <a:outerShdw blurRad="101600" dist="12700" dir="3600000" algn="tl" rotWithShape="0">
                    <a:prstClr val="black">
                      <a:alpha val="30000"/>
                    </a:prstClr>
                  </a:outerShdw>
                </a:effectLst>
                <a:latin typeface="+mj-lt"/>
                <a:ea typeface="+mj-ea"/>
                <a:cs typeface="+mj-cs"/>
              </a:defRPr>
            </a:lvl1pPr>
          </a:lstStyle>
          <a:p>
            <a:r>
              <a:rPr lang="en-GB" smtClean="0"/>
              <a:t>Click to edit Master title style</a:t>
            </a:r>
            <a:endParaRPr lang="en-US" dirty="0"/>
          </a:p>
        </p:txBody>
      </p:sp>
      <p:sp>
        <p:nvSpPr>
          <p:cNvPr id="3" name="Text Placeholder 2"/>
          <p:cNvSpPr>
            <a:spLocks noGrp="1"/>
          </p:cNvSpPr>
          <p:nvPr>
            <p:ph type="body" idx="1"/>
          </p:nvPr>
        </p:nvSpPr>
        <p:spPr>
          <a:xfrm>
            <a:off x="806450" y="3309411"/>
            <a:ext cx="7580376" cy="1755648"/>
          </a:xfrm>
        </p:spPr>
        <p:txBody>
          <a:bodyPr vert="horz" lIns="91440" tIns="45720" rIns="91440" bIns="45720" rtlCol="0">
            <a:normAutofit/>
          </a:bodyPr>
          <a:lstStyle>
            <a:lvl1pPr marL="0" indent="0" algn="ctr" defTabSz="914400" rtl="0" eaLnBrk="1" latinLnBrk="0" hangingPunct="1">
              <a:lnSpc>
                <a:spcPct val="110000"/>
              </a:lnSpc>
              <a:spcBef>
                <a:spcPts val="600"/>
              </a:spcBef>
              <a:spcAft>
                <a:spcPts val="0"/>
              </a:spcAft>
              <a:buSzPct val="90000"/>
              <a:buFont typeface="Wingdings" pitchFamily="2" charset="2"/>
              <a:buNone/>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8E36636D-D922-432D-A958-524484B5923D}" type="datetimeFigureOut">
              <a:rPr lang="en-US" smtClean="0"/>
              <a:pPr/>
              <a:t>12/11/2016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966788" y="1600200"/>
            <a:ext cx="3529584" cy="4288536"/>
          </a:xfrm>
        </p:spPr>
        <p:txBody>
          <a:bodyPr>
            <a:normAutofit/>
          </a:bodyPr>
          <a:lstStyle>
            <a:lvl1pPr marL="231775" indent="-231775">
              <a:defRPr sz="1800"/>
            </a:lvl1pPr>
            <a:lvl2pPr marL="457200" indent="-231775">
              <a:defRPr sz="1800"/>
            </a:lvl2pPr>
            <a:lvl3pPr marL="688975" indent="-231775">
              <a:defRPr sz="1800"/>
            </a:lvl3pPr>
            <a:lvl4pPr marL="914400" indent="-231775">
              <a:defRPr sz="1800"/>
            </a:lvl4pPr>
            <a:lvl5pPr marL="1146175" indent="-231775">
              <a:defRPr sz="1800"/>
            </a:lvl5pPr>
            <a:lvl6pPr marL="1371600" indent="-231775">
              <a:defRPr sz="1800"/>
            </a:lvl6pPr>
            <a:lvl7pPr marL="1603375" indent="-231775">
              <a:defRPr sz="1800"/>
            </a:lvl7pPr>
            <a:lvl8pPr marL="1828800" indent="-231775">
              <a:defRPr sz="1800"/>
            </a:lvl8pPr>
            <a:lvl9pPr marL="2060575" indent="-231775">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smtClean="0"/>
          </a:p>
        </p:txBody>
      </p:sp>
      <p:sp>
        <p:nvSpPr>
          <p:cNvPr id="4" name="Content Placeholder 3"/>
          <p:cNvSpPr>
            <a:spLocks noGrp="1"/>
          </p:cNvSpPr>
          <p:nvPr>
            <p:ph sz="half" idx="2"/>
          </p:nvPr>
        </p:nvSpPr>
        <p:spPr>
          <a:xfrm>
            <a:off x="4648200" y="1600200"/>
            <a:ext cx="3529584" cy="4288536"/>
          </a:xfrm>
        </p:spPr>
        <p:txBody>
          <a:bodyPr>
            <a:normAutofit/>
          </a:bodyPr>
          <a:lstStyle>
            <a:lvl1pPr marL="231775" indent="-231775">
              <a:defRPr sz="1800"/>
            </a:lvl1pPr>
            <a:lvl2pPr marL="457200" indent="-231775">
              <a:defRPr sz="1800"/>
            </a:lvl2pPr>
            <a:lvl3pPr marL="688975" indent="-231775">
              <a:defRPr sz="1800"/>
            </a:lvl3pPr>
            <a:lvl4pPr marL="914400" indent="-231775">
              <a:defRPr sz="1800"/>
            </a:lvl4pPr>
            <a:lvl5pPr marL="1146175" indent="-231775">
              <a:defRPr sz="1800"/>
            </a:lvl5pPr>
            <a:lvl6pPr marL="1371600" indent="-231775">
              <a:defRPr sz="1800"/>
            </a:lvl6pPr>
            <a:lvl7pPr marL="1603375" indent="-231775">
              <a:defRPr sz="1800"/>
            </a:lvl7pPr>
            <a:lvl8pPr marL="1828800" indent="-231775">
              <a:defRPr sz="1800"/>
            </a:lvl8pPr>
            <a:lvl9pPr marL="2060575" indent="-231775">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5" name="Date Placeholder 4"/>
          <p:cNvSpPr>
            <a:spLocks noGrp="1"/>
          </p:cNvSpPr>
          <p:nvPr>
            <p:ph type="dt" sz="half" idx="10"/>
          </p:nvPr>
        </p:nvSpPr>
        <p:spPr/>
        <p:txBody>
          <a:bodyPr/>
          <a:lstStyle/>
          <a:p>
            <a:fld id="{8E36636D-D922-432D-A958-524484B5923D}" type="datetimeFigureOut">
              <a:rPr lang="en-US" smtClean="0"/>
              <a:pPr/>
              <a:t>12/11/2016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966216" y="1272988"/>
            <a:ext cx="3529584" cy="879475"/>
          </a:xfrm>
        </p:spPr>
        <p:txBody>
          <a:bodyPr anchor="b" anchorCtr="0">
            <a:noAutofit/>
          </a:bodyPr>
          <a:lstStyle>
            <a:lvl1pPr marL="0" indent="0" algn="ctr">
              <a:spcBef>
                <a:spcPts val="0"/>
              </a:spcBef>
              <a:buNone/>
              <a:defRPr sz="2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966216" y="2174875"/>
            <a:ext cx="3529584" cy="3716338"/>
          </a:xfrm>
        </p:spPr>
        <p:txBody>
          <a:bodyPr>
            <a:normAutofit/>
          </a:bodyPr>
          <a:lstStyle>
            <a:lvl1pPr marL="231775" indent="-231775">
              <a:defRPr sz="1800"/>
            </a:lvl1pPr>
            <a:lvl2pPr marL="457200" indent="-231775">
              <a:defRPr sz="1800"/>
            </a:lvl2pPr>
            <a:lvl3pPr marL="688975" indent="-231775">
              <a:defRPr sz="1800"/>
            </a:lvl3pPr>
            <a:lvl4pPr marL="914400" indent="-231775">
              <a:defRPr sz="1800"/>
            </a:lvl4pPr>
            <a:lvl5pPr marL="1146175" indent="-231775">
              <a:defRPr sz="1800"/>
            </a:lvl5pPr>
            <a:lvl6pPr marL="1371600" indent="-231775">
              <a:tabLst/>
              <a:defRPr sz="1800"/>
            </a:lvl6pPr>
            <a:lvl7pPr marL="1603375" indent="-231775">
              <a:tabLst/>
              <a:defRPr sz="1800"/>
            </a:lvl7pPr>
            <a:lvl8pPr marL="1828800" indent="-231775">
              <a:tabLst/>
              <a:defRPr sz="1800"/>
            </a:lvl8pPr>
            <a:lvl9pPr marL="2060575" indent="-231775">
              <a:tabLst/>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5" name="Text Placeholder 4"/>
          <p:cNvSpPr>
            <a:spLocks noGrp="1"/>
          </p:cNvSpPr>
          <p:nvPr>
            <p:ph type="body" sz="quarter" idx="3"/>
          </p:nvPr>
        </p:nvSpPr>
        <p:spPr>
          <a:xfrm>
            <a:off x="4645025" y="1272988"/>
            <a:ext cx="3529584" cy="879475"/>
          </a:xfrm>
        </p:spPr>
        <p:txBody>
          <a:bodyPr anchor="b" anchorCtr="0">
            <a:noAutofit/>
          </a:bodyPr>
          <a:lstStyle>
            <a:lvl1pPr marL="0" indent="0" algn="ctr">
              <a:spcBef>
                <a:spcPts val="0"/>
              </a:spcBef>
              <a:buNone/>
              <a:defRPr sz="2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3529584" cy="3716338"/>
          </a:xfrm>
        </p:spPr>
        <p:txBody>
          <a:bodyPr>
            <a:noAutofit/>
          </a:bodyPr>
          <a:lstStyle>
            <a:lvl1pPr marL="231775"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1pPr>
            <a:lvl2pPr marL="457200"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2pPr>
            <a:lvl3pPr marL="688975"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3pPr>
            <a:lvl4pPr marL="914400"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4pPr>
            <a:lvl5pPr marL="1146175"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5pPr>
            <a:lvl6pPr marL="1371600"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6pPr>
            <a:lvl7pPr marL="1603375"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7pPr>
            <a:lvl8pPr marL="1828800"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8pPr>
            <a:lvl9pPr marL="2060575" indent="-231775" algn="l" defTabSz="914400" rtl="0" eaLnBrk="1" latinLnBrk="0" hangingPunct="1">
              <a:buSzPct val="90000"/>
              <a:buFont typeface="Wingdings" pitchFamily="2" charset="2"/>
              <a:defRPr lang="en-US" sz="1800" kern="1200" dirty="0">
                <a:solidFill>
                  <a:schemeClr val="bg1"/>
                </a:solidFill>
                <a:effectLst>
                  <a:outerShdw blurRad="101600" dist="12700" dir="3600000" algn="tl" rotWithShape="0">
                    <a:prstClr val="black">
                      <a:alpha val="30000"/>
                    </a:prstClr>
                  </a:outerShdw>
                </a:effectLst>
                <a:latin typeface="+mn-lt"/>
                <a:ea typeface="+mn-ea"/>
                <a:cs typeface="+mn-cs"/>
              </a:defRPr>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7" name="Date Placeholder 6"/>
          <p:cNvSpPr>
            <a:spLocks noGrp="1"/>
          </p:cNvSpPr>
          <p:nvPr>
            <p:ph type="dt" sz="half" idx="10"/>
          </p:nvPr>
        </p:nvSpPr>
        <p:spPr/>
        <p:txBody>
          <a:bodyPr/>
          <a:lstStyle/>
          <a:p>
            <a:fld id="{8E36636D-D922-432D-A958-524484B5923D}" type="datetimeFigureOut">
              <a:rPr lang="en-US" smtClean="0"/>
              <a:pPr/>
              <a:t>12/11/2016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dirty="0"/>
          </a:p>
        </p:txBody>
      </p:sp>
      <p:sp>
        <p:nvSpPr>
          <p:cNvPr id="3" name="Date Placeholder 2"/>
          <p:cNvSpPr>
            <a:spLocks noGrp="1"/>
          </p:cNvSpPr>
          <p:nvPr>
            <p:ph type="dt" sz="half" idx="10"/>
          </p:nvPr>
        </p:nvSpPr>
        <p:spPr/>
        <p:txBody>
          <a:bodyPr/>
          <a:lstStyle/>
          <a:p>
            <a:fld id="{8E36636D-D922-432D-A958-524484B5923D}" type="datetimeFigureOut">
              <a:rPr lang="en-US" smtClean="0"/>
              <a:pPr/>
              <a:t>12/11/2016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5" name="Picture 4" descr="overlayBlank.png"/>
          <p:cNvPicPr>
            <a:picLocks noChangeAspect="1"/>
          </p:cNvPicPr>
          <p:nvPr/>
        </p:nvPicPr>
        <p:blipFill>
          <a:blip r:embed="rId2"/>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8E36636D-D922-432D-A958-524484B5923D}" type="datetimeFigureOut">
              <a:rPr lang="en-US" smtClean="0"/>
              <a:pPr/>
              <a:t>12/11/2016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9" name="Picture 8" descr="overlayBlank.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966787" y="838200"/>
            <a:ext cx="3474720" cy="1619250"/>
          </a:xfrm>
        </p:spPr>
        <p:txBody>
          <a:bodyPr vert="horz" lIns="91440" tIns="45720" rIns="91440" bIns="45720" rtlCol="0" anchor="b">
            <a:noAutofit/>
          </a:bodyPr>
          <a:lstStyle>
            <a:lvl1pPr algn="ctr" defTabSz="914400" rtl="0" eaLnBrk="1" latinLnBrk="0" hangingPunct="1">
              <a:lnSpc>
                <a:spcPct val="95000"/>
              </a:lnSpc>
              <a:spcBef>
                <a:spcPct val="0"/>
              </a:spcBef>
              <a:buNone/>
              <a:defRPr lang="en-US" sz="3000" b="1" kern="1200" dirty="0" smtClean="0">
                <a:solidFill>
                  <a:schemeClr val="bg1"/>
                </a:solidFill>
                <a:effectLst>
                  <a:outerShdw blurRad="101600" dist="12700" dir="3600000" algn="tl" rotWithShape="0">
                    <a:prstClr val="black">
                      <a:alpha val="30000"/>
                    </a:prstClr>
                  </a:outerShdw>
                </a:effectLst>
                <a:latin typeface="+mj-lt"/>
                <a:ea typeface="+mj-ea"/>
                <a:cs typeface="+mj-cs"/>
              </a:defRPr>
            </a:lvl1pPr>
          </a:lstStyle>
          <a:p>
            <a:r>
              <a:rPr lang="en-GB" smtClean="0"/>
              <a:t>Click to edit Master title style</a:t>
            </a:r>
            <a:endParaRPr lang="en-US" dirty="0"/>
          </a:p>
        </p:txBody>
      </p:sp>
      <p:sp>
        <p:nvSpPr>
          <p:cNvPr id="3" name="Content Placeholder 2"/>
          <p:cNvSpPr>
            <a:spLocks noGrp="1"/>
          </p:cNvSpPr>
          <p:nvPr>
            <p:ph idx="1"/>
          </p:nvPr>
        </p:nvSpPr>
        <p:spPr>
          <a:xfrm>
            <a:off x="4727892" y="838200"/>
            <a:ext cx="3474720" cy="4572000"/>
          </a:xfrm>
        </p:spPr>
        <p:txBody>
          <a:bodyPr>
            <a:normAutofit/>
          </a:bodyPr>
          <a:lstStyle>
            <a:lvl1pPr marL="282575" indent="-282575">
              <a:defRPr sz="2400"/>
            </a:lvl1pPr>
            <a:lvl2pPr marL="573088" indent="-282575">
              <a:defRPr sz="2200"/>
            </a:lvl2pPr>
            <a:lvl3pPr marL="855663" indent="-282575">
              <a:defRPr sz="2000"/>
            </a:lvl3pPr>
            <a:lvl4pPr marL="1146175" indent="-282575">
              <a:defRPr sz="1800"/>
            </a:lvl4pPr>
            <a:lvl5pPr marL="1430338" indent="-282575">
              <a:defRPr sz="1800"/>
            </a:lvl5pPr>
            <a:lvl6pPr marL="1712913" indent="-282575">
              <a:defRPr sz="1800"/>
            </a:lvl6pPr>
            <a:lvl7pPr marL="2003425" indent="-282575">
              <a:defRPr sz="1800"/>
            </a:lvl7pPr>
            <a:lvl8pPr marL="2286000" indent="-282575">
              <a:defRPr sz="1800"/>
            </a:lvl8pPr>
            <a:lvl9pPr marL="2568575" indent="-282575">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Text Placeholder 3"/>
          <p:cNvSpPr>
            <a:spLocks noGrp="1"/>
          </p:cNvSpPr>
          <p:nvPr>
            <p:ph type="body" sz="half" idx="2"/>
          </p:nvPr>
        </p:nvSpPr>
        <p:spPr>
          <a:xfrm>
            <a:off x="966787" y="2474258"/>
            <a:ext cx="3474720" cy="2743200"/>
          </a:xfrm>
        </p:spPr>
        <p:txBody>
          <a:bodyPr vert="horz" lIns="91440" tIns="45720" rIns="91440" bIns="45720" rtlCol="0">
            <a:normAutofit/>
          </a:bodyPr>
          <a:lstStyle>
            <a:lvl1pPr marL="0" indent="0" algn="ctr">
              <a:lnSpc>
                <a:spcPct val="110000"/>
              </a:lnSpc>
              <a:spcBef>
                <a:spcPts val="600"/>
              </a:spcBef>
              <a:buNone/>
              <a:defRPr lang="en-US" sz="1800" kern="1200" smtClean="0">
                <a:solidFill>
                  <a:schemeClr val="bg1"/>
                </a:solidFill>
                <a:effectLst>
                  <a:outerShdw blurRad="101600" dist="12700" dir="3600000" algn="tl" rotWithShape="0">
                    <a:prstClr val="black">
                      <a:alpha val="3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spcAft>
                <a:spcPts val="0"/>
              </a:spcAft>
              <a:buSzPct val="90000"/>
              <a:buFont typeface="Wingdings" pitchFamily="2" charset="2"/>
              <a:buNone/>
            </a:pPr>
            <a:r>
              <a:rPr lang="en-GB"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pPr/>
              <a:t>12/11/2016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0" name="Picture 9" descr="overlayBlank.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966787" y="838200"/>
            <a:ext cx="3474720" cy="1619250"/>
          </a:xfrm>
        </p:spPr>
        <p:txBody>
          <a:bodyPr vert="horz" lIns="91440" tIns="45720" rIns="91440" bIns="45720" rtlCol="0" anchor="b">
            <a:noAutofit/>
          </a:bodyPr>
          <a:lstStyle>
            <a:lvl1pPr algn="ctr" defTabSz="914400" rtl="0" eaLnBrk="1" latinLnBrk="0" hangingPunct="1">
              <a:lnSpc>
                <a:spcPct val="95000"/>
              </a:lnSpc>
              <a:spcBef>
                <a:spcPct val="0"/>
              </a:spcBef>
              <a:buNone/>
              <a:defRPr lang="en-US" sz="3000" b="1" kern="1200" dirty="0">
                <a:solidFill>
                  <a:schemeClr val="bg1"/>
                </a:solidFill>
                <a:effectLst>
                  <a:outerShdw blurRad="101600" dist="12700" dir="3600000" algn="tl" rotWithShape="0">
                    <a:prstClr val="black">
                      <a:alpha val="30000"/>
                    </a:prstClr>
                  </a:outerShdw>
                </a:effectLst>
                <a:latin typeface="+mj-lt"/>
                <a:ea typeface="+mj-ea"/>
                <a:cs typeface="+mj-cs"/>
              </a:defRPr>
            </a:lvl1pPr>
          </a:lstStyle>
          <a:p>
            <a:r>
              <a:rPr lang="en-GB" smtClean="0"/>
              <a:t>Click to edit Master title style</a:t>
            </a:r>
            <a:endParaRPr lang="en-US" dirty="0"/>
          </a:p>
        </p:txBody>
      </p:sp>
      <p:sp>
        <p:nvSpPr>
          <p:cNvPr id="3" name="Picture Placeholder 2"/>
          <p:cNvSpPr>
            <a:spLocks noGrp="1"/>
          </p:cNvSpPr>
          <p:nvPr>
            <p:ph type="pic" idx="1"/>
          </p:nvPr>
        </p:nvSpPr>
        <p:spPr>
          <a:xfrm>
            <a:off x="4727892" y="838200"/>
            <a:ext cx="3474720" cy="4572000"/>
          </a:xfrm>
          <a:prstGeom prst="roundRect">
            <a:avLst>
              <a:gd name="adj" fmla="val 10888"/>
            </a:avLst>
          </a:prstGeom>
          <a:solidFill>
            <a:schemeClr val="bg1">
              <a:lumMod val="75000"/>
            </a:schemeClr>
          </a:solidFill>
          <a:effectLst>
            <a:reflection blurRad="6350" stA="20000" endA="300" endPos="25500" dist="50800" dir="5400000" sy="-100000" algn="bl" rotWithShape="0"/>
          </a:effectLst>
        </p:spPr>
        <p:txBody>
          <a:bodyPr>
            <a:normAutofit/>
          </a:bodyPr>
          <a:lstStyle>
            <a:lvl1pPr marL="0" indent="0">
              <a:buNone/>
              <a:defRPr sz="2000" b="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Drag picture to placeholder or click icon to add</a:t>
            </a:r>
            <a:endParaRPr lang="en-US"/>
          </a:p>
        </p:txBody>
      </p:sp>
      <p:sp>
        <p:nvSpPr>
          <p:cNvPr id="4" name="Text Placeholder 3"/>
          <p:cNvSpPr>
            <a:spLocks noGrp="1"/>
          </p:cNvSpPr>
          <p:nvPr>
            <p:ph type="body" sz="half" idx="2"/>
          </p:nvPr>
        </p:nvSpPr>
        <p:spPr>
          <a:xfrm>
            <a:off x="966787" y="2474258"/>
            <a:ext cx="3474720" cy="2743200"/>
          </a:xfrm>
        </p:spPr>
        <p:txBody>
          <a:bodyPr vert="horz" lIns="91440" tIns="45720" rIns="91440" bIns="45720" rtlCol="0">
            <a:normAutofit/>
          </a:bodyPr>
          <a:lstStyle>
            <a:lvl1pPr marL="0" indent="0" algn="ctr">
              <a:lnSpc>
                <a:spcPct val="110000"/>
              </a:lnSpc>
              <a:spcBef>
                <a:spcPts val="600"/>
              </a:spcBef>
              <a:buNone/>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spcAft>
                <a:spcPts val="0"/>
              </a:spcAft>
              <a:buSzPct val="90000"/>
              <a:buFont typeface="Wingdings" pitchFamily="2" charset="2"/>
              <a:buNone/>
            </a:pPr>
            <a:r>
              <a:rPr lang="en-GB"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pPr/>
              <a:t>12/11/2016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Alt.">
    <p:spTree>
      <p:nvGrpSpPr>
        <p:cNvPr id="1" name=""/>
        <p:cNvGrpSpPr/>
        <p:nvPr/>
      </p:nvGrpSpPr>
      <p:grpSpPr>
        <a:xfrm>
          <a:off x="0" y="0"/>
          <a:ext cx="0" cy="0"/>
          <a:chOff x="0" y="0"/>
          <a:chExt cx="0" cy="0"/>
        </a:xfrm>
      </p:grpSpPr>
      <p:sp>
        <p:nvSpPr>
          <p:cNvPr id="2" name="Title 1"/>
          <p:cNvSpPr>
            <a:spLocks noGrp="1"/>
          </p:cNvSpPr>
          <p:nvPr>
            <p:ph type="title"/>
          </p:nvPr>
        </p:nvSpPr>
        <p:spPr>
          <a:xfrm>
            <a:off x="779463" y="89647"/>
            <a:ext cx="7583488" cy="1143000"/>
          </a:xfrm>
        </p:spPr>
        <p:txBody>
          <a:bodyPr/>
          <a:lstStyle/>
          <a:p>
            <a:r>
              <a:rPr lang="en-GB" smtClean="0"/>
              <a:t>Click to edit Master title style</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12/11/2016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
        <p:nvSpPr>
          <p:cNvPr id="8" name="Text Placeholder 3"/>
          <p:cNvSpPr>
            <a:spLocks noGrp="1"/>
          </p:cNvSpPr>
          <p:nvPr>
            <p:ph type="body" sz="half" idx="2"/>
          </p:nvPr>
        </p:nvSpPr>
        <p:spPr>
          <a:xfrm>
            <a:off x="779463" y="1371600"/>
            <a:ext cx="7583488" cy="1371600"/>
          </a:xfrm>
        </p:spPr>
        <p:txBody>
          <a:bodyPr vert="horz" lIns="91440" tIns="45720" rIns="91440" bIns="45720" rtlCol="0">
            <a:normAutofit/>
          </a:bodyPr>
          <a:lstStyle>
            <a:lvl1pPr marL="0" indent="0" algn="ctr">
              <a:lnSpc>
                <a:spcPct val="110000"/>
              </a:lnSpc>
              <a:spcBef>
                <a:spcPts val="600"/>
              </a:spcBef>
              <a:buNone/>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spcAft>
                <a:spcPts val="0"/>
              </a:spcAft>
              <a:buSzPct val="90000"/>
              <a:buFont typeface="Wingdings" pitchFamily="2" charset="2"/>
              <a:buNone/>
            </a:pPr>
            <a:r>
              <a:rPr lang="en-GB" smtClean="0"/>
              <a:t>Click to edit Master text styles</a:t>
            </a:r>
          </a:p>
        </p:txBody>
      </p:sp>
      <p:sp>
        <p:nvSpPr>
          <p:cNvPr id="9" name="Picture Placeholder 2"/>
          <p:cNvSpPr>
            <a:spLocks noGrp="1"/>
          </p:cNvSpPr>
          <p:nvPr>
            <p:ph type="pic" idx="1"/>
          </p:nvPr>
        </p:nvSpPr>
        <p:spPr>
          <a:xfrm>
            <a:off x="2514600" y="2743200"/>
            <a:ext cx="4114800" cy="2819400"/>
          </a:xfrm>
          <a:prstGeom prst="roundRect">
            <a:avLst>
              <a:gd name="adj" fmla="val 10888"/>
            </a:avLst>
          </a:prstGeom>
          <a:solidFill>
            <a:schemeClr val="bg1">
              <a:lumMod val="75000"/>
            </a:schemeClr>
          </a:solidFill>
          <a:effectLst>
            <a:reflection blurRad="6350" stA="20000" endA="300" endPos="38500" dist="50800" dir="5400000" sy="-100000" algn="bl" rotWithShape="0"/>
          </a:effectLst>
        </p:spPr>
        <p:txBody>
          <a:bodyPr>
            <a:normAutofit/>
          </a:bodyPr>
          <a:lstStyle>
            <a:lvl1pPr marL="0" indent="0">
              <a:buNone/>
              <a:defRPr sz="2000" b="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Drag picture to placeholder or click icon to add</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lvl1pPr marL="365760" indent="-365760">
              <a:defRPr/>
            </a:lvl1pPr>
            <a:lvl2pPr marL="731520" indent="-365760">
              <a:defRPr/>
            </a:lvl2pPr>
            <a:lvl3pPr marL="1097280" indent="-365760">
              <a:defRPr/>
            </a:lvl3pPr>
            <a:lvl4pPr marL="1463040" indent="-365760">
              <a:defRPr/>
            </a:lvl4pPr>
            <a:lvl5pPr marL="1828800" indent="-365760">
              <a:defRPr/>
            </a:lvl5pPr>
            <a:lvl6pPr marL="2194560" indent="-365760">
              <a:defRPr/>
            </a:lvl6pPr>
            <a:lvl7pPr marL="2560320" indent="-365760">
              <a:defRPr/>
            </a:lvl7pPr>
            <a:lvl8pPr marL="2926080" indent="-365760">
              <a:defRPr/>
            </a:lvl8pPr>
            <a:lvl9pPr marL="3291840" indent="-365760">
              <a:defRPr/>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12/11/2016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7" name="Picture 6" descr="overlayVertical.png"/>
          <p:cNvPicPr>
            <a:picLocks noChangeAspect="1"/>
          </p:cNvPicPr>
          <p:nvPr/>
        </p:nvPicPr>
        <p:blipFill>
          <a:blip r:embed="rId2"/>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7239000" y="838200"/>
            <a:ext cx="1676400" cy="5053013"/>
          </a:xfrm>
        </p:spPr>
        <p:txBody>
          <a:bodyPr vert="eaVert"/>
          <a:lstStyle>
            <a:lvl1pPr>
              <a:defRPr sz="3600"/>
            </a:lvl1pPr>
          </a:lstStyle>
          <a:p>
            <a:r>
              <a:rPr lang="en-GB" smtClean="0"/>
              <a:t>Click to edit Master title style</a:t>
            </a:r>
            <a:endParaRPr lang="en-US" dirty="0"/>
          </a:p>
        </p:txBody>
      </p:sp>
      <p:sp>
        <p:nvSpPr>
          <p:cNvPr id="3" name="Vertical Text Placeholder 2"/>
          <p:cNvSpPr>
            <a:spLocks noGrp="1"/>
          </p:cNvSpPr>
          <p:nvPr>
            <p:ph type="body" orient="vert" idx="1"/>
          </p:nvPr>
        </p:nvSpPr>
        <p:spPr>
          <a:xfrm>
            <a:off x="779462" y="838200"/>
            <a:ext cx="6019800" cy="5053013"/>
          </a:xfrm>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12/11/2016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overlayText.png"/>
          <p:cNvPicPr>
            <a:picLocks noChangeAspect="1"/>
          </p:cNvPicPr>
          <p:nvPr/>
        </p:nvPicPr>
        <p:blipFill>
          <a:blip r:embed="rId15"/>
          <a:stretch>
            <a:fillRect/>
          </a:stretch>
        </p:blipFill>
        <p:spPr>
          <a:xfrm>
            <a:off x="0" y="0"/>
            <a:ext cx="9144000" cy="6858000"/>
          </a:xfrm>
          <a:prstGeom prst="rect">
            <a:avLst/>
          </a:prstGeom>
        </p:spPr>
      </p:pic>
      <p:sp>
        <p:nvSpPr>
          <p:cNvPr id="2" name="Title Placeholder 1"/>
          <p:cNvSpPr>
            <a:spLocks noGrp="1"/>
          </p:cNvSpPr>
          <p:nvPr>
            <p:ph type="title"/>
          </p:nvPr>
        </p:nvSpPr>
        <p:spPr>
          <a:xfrm>
            <a:off x="779463" y="89647"/>
            <a:ext cx="7583488" cy="1143000"/>
          </a:xfrm>
          <a:prstGeom prst="rect">
            <a:avLst/>
          </a:prstGeom>
        </p:spPr>
        <p:txBody>
          <a:bodyPr vert="horz" lIns="91440" tIns="45720" rIns="91440" bIns="45720" rtlCol="0" anchor="ctr">
            <a:noAutofit/>
          </a:bodyPr>
          <a:lstStyle/>
          <a:p>
            <a:r>
              <a:rPr lang="en-GB" smtClean="0"/>
              <a:t>Click to edit Master title style</a:t>
            </a:r>
            <a:endParaRPr lang="en-US" dirty="0"/>
          </a:p>
        </p:txBody>
      </p:sp>
      <p:sp>
        <p:nvSpPr>
          <p:cNvPr id="3" name="Text Placeholder 2"/>
          <p:cNvSpPr>
            <a:spLocks noGrp="1"/>
          </p:cNvSpPr>
          <p:nvPr>
            <p:ph type="body" idx="1"/>
          </p:nvPr>
        </p:nvSpPr>
        <p:spPr>
          <a:xfrm>
            <a:off x="955675" y="1600200"/>
            <a:ext cx="7232650" cy="429101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Date Placeholder 3"/>
          <p:cNvSpPr>
            <a:spLocks noGrp="1"/>
          </p:cNvSpPr>
          <p:nvPr>
            <p:ph type="dt" sz="half" idx="2"/>
          </p:nvPr>
        </p:nvSpPr>
        <p:spPr>
          <a:xfrm>
            <a:off x="5486400" y="6172200"/>
            <a:ext cx="3200400" cy="365125"/>
          </a:xfrm>
          <a:prstGeom prst="rect">
            <a:avLst/>
          </a:prstGeom>
        </p:spPr>
        <p:txBody>
          <a:bodyPr vert="horz" lIns="91440" tIns="45720" rIns="91440" bIns="45720" rtlCol="0" anchor="ctr"/>
          <a:lstStyle>
            <a:lvl1pPr algn="r">
              <a:defRPr sz="1000" b="1">
                <a:solidFill>
                  <a:schemeClr val="bg1"/>
                </a:solidFill>
              </a:defRPr>
            </a:lvl1pPr>
          </a:lstStyle>
          <a:p>
            <a:fld id="{8E36636D-D922-432D-A958-524484B5923D}" type="datetimeFigureOut">
              <a:rPr lang="en-US" smtClean="0"/>
              <a:pPr/>
              <a:t>12/11/2016</a:t>
            </a:fld>
            <a:endParaRPr lang="en-US"/>
          </a:p>
        </p:txBody>
      </p:sp>
      <p:sp>
        <p:nvSpPr>
          <p:cNvPr id="5" name="Footer Placeholder 4"/>
          <p:cNvSpPr>
            <a:spLocks noGrp="1"/>
          </p:cNvSpPr>
          <p:nvPr>
            <p:ph type="ftr" sz="quarter" idx="3"/>
          </p:nvPr>
        </p:nvSpPr>
        <p:spPr>
          <a:xfrm>
            <a:off x="457200" y="6172200"/>
            <a:ext cx="3200400" cy="365125"/>
          </a:xfrm>
          <a:prstGeom prst="rect">
            <a:avLst/>
          </a:prstGeom>
        </p:spPr>
        <p:txBody>
          <a:bodyPr vert="horz" lIns="91440" tIns="45720" rIns="91440" bIns="45720" rtlCol="0" anchor="ctr"/>
          <a:lstStyle>
            <a:lvl1pPr algn="l">
              <a:defRPr sz="1000" b="1">
                <a:solidFill>
                  <a:schemeClr val="bg1"/>
                </a:solidFill>
              </a:defRPr>
            </a:lvl1pPr>
          </a:lstStyle>
          <a:p>
            <a:endParaRPr lang="en-US"/>
          </a:p>
        </p:txBody>
      </p:sp>
      <p:sp>
        <p:nvSpPr>
          <p:cNvPr id="6" name="Slide Number Placeholder 5"/>
          <p:cNvSpPr>
            <a:spLocks noGrp="1"/>
          </p:cNvSpPr>
          <p:nvPr>
            <p:ph type="sldNum" sz="quarter" idx="4"/>
          </p:nvPr>
        </p:nvSpPr>
        <p:spPr>
          <a:xfrm>
            <a:off x="4305300" y="6172200"/>
            <a:ext cx="533400" cy="365125"/>
          </a:xfrm>
          <a:prstGeom prst="rect">
            <a:avLst/>
          </a:prstGeom>
        </p:spPr>
        <p:txBody>
          <a:bodyPr vert="horz" lIns="91440" tIns="45720" rIns="91440" bIns="45720" rtlCol="0" anchor="ctr"/>
          <a:lstStyle>
            <a:lvl1pPr algn="ctr">
              <a:defRPr sz="1000" b="1">
                <a:solidFill>
                  <a:schemeClr val="bg1"/>
                </a:solidFill>
              </a:defRPr>
            </a:lvl1pPr>
          </a:lstStyle>
          <a:p>
            <a:fld id="{DF28FB93-0A08-4E7D-8E63-9EFA29F1E09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 id="2147483883" r:id="rId13"/>
  </p:sldLayoutIdLst>
  <p:txStyles>
    <p:titleStyle>
      <a:lvl1pPr algn="ctr" defTabSz="914400" rtl="0" eaLnBrk="1" latinLnBrk="0" hangingPunct="1">
        <a:lnSpc>
          <a:spcPct val="95000"/>
        </a:lnSpc>
        <a:spcBef>
          <a:spcPct val="0"/>
        </a:spcBef>
        <a:buNone/>
        <a:defRPr sz="4800" b="1" kern="1200">
          <a:solidFill>
            <a:schemeClr val="bg1"/>
          </a:solidFill>
          <a:effectLst>
            <a:outerShdw blurRad="101600" dist="12700" dir="3600000" algn="tl" rotWithShape="0">
              <a:prstClr val="black">
                <a:alpha val="30000"/>
              </a:prstClr>
            </a:outerShdw>
          </a:effectLst>
          <a:latin typeface="+mj-lt"/>
          <a:ea typeface="+mj-ea"/>
          <a:cs typeface="+mj-cs"/>
        </a:defRPr>
      </a:lvl1pPr>
    </p:titleStyle>
    <p:bodyStyle>
      <a:lvl1pPr marL="457200" indent="-457200" algn="l" defTabSz="914400" rtl="0" eaLnBrk="1" latinLnBrk="0" hangingPunct="1">
        <a:spcBef>
          <a:spcPts val="2000"/>
        </a:spcBef>
        <a:spcAft>
          <a:spcPts val="0"/>
        </a:spcAft>
        <a:buSzPct val="90000"/>
        <a:buFont typeface="Wingdings" pitchFamily="2" charset="2"/>
        <a:buChar char=""/>
        <a:defRPr sz="2400" kern="1200">
          <a:solidFill>
            <a:schemeClr val="bg1"/>
          </a:solidFill>
          <a:effectLst>
            <a:outerShdw blurRad="101600" dist="12700" dir="3600000" algn="tl" rotWithShape="0">
              <a:prstClr val="black">
                <a:alpha val="30000"/>
              </a:prstClr>
            </a:outerShdw>
          </a:effectLst>
          <a:latin typeface="+mn-lt"/>
          <a:ea typeface="+mn-ea"/>
          <a:cs typeface="+mn-cs"/>
        </a:defRPr>
      </a:lvl1pPr>
      <a:lvl2pPr marL="914400" indent="-457200" algn="l" defTabSz="914400" rtl="0" eaLnBrk="1" latinLnBrk="0" hangingPunct="1">
        <a:spcBef>
          <a:spcPts val="1000"/>
        </a:spcBef>
        <a:spcAft>
          <a:spcPts val="0"/>
        </a:spcAft>
        <a:buSzPct val="90000"/>
        <a:buFont typeface="Wingdings" pitchFamily="2" charset="2"/>
        <a:buChar char=""/>
        <a:defRPr sz="2200" kern="1200">
          <a:solidFill>
            <a:schemeClr val="bg1"/>
          </a:solidFill>
          <a:effectLst>
            <a:outerShdw blurRad="101600" dist="12700" dir="3600000" algn="tl" rotWithShape="0">
              <a:prstClr val="black">
                <a:alpha val="30000"/>
              </a:prstClr>
            </a:outerShdw>
          </a:effectLst>
          <a:latin typeface="+mn-lt"/>
          <a:ea typeface="+mn-ea"/>
          <a:cs typeface="+mn-cs"/>
        </a:defRPr>
      </a:lvl2pPr>
      <a:lvl3pPr marL="1371600" indent="-457200" algn="l" defTabSz="914400" rtl="0" eaLnBrk="1" latinLnBrk="0" hangingPunct="1">
        <a:spcBef>
          <a:spcPts val="1000"/>
        </a:spcBef>
        <a:spcAft>
          <a:spcPts val="0"/>
        </a:spcAft>
        <a:buSzPct val="90000"/>
        <a:buFont typeface="Wingdings" pitchFamily="2" charset="2"/>
        <a:buChar char=""/>
        <a:defRPr sz="2000" kern="1200">
          <a:solidFill>
            <a:schemeClr val="bg1"/>
          </a:solidFill>
          <a:effectLst>
            <a:outerShdw blurRad="101600" dist="12700" dir="3600000" algn="tl" rotWithShape="0">
              <a:prstClr val="black">
                <a:alpha val="30000"/>
              </a:prstClr>
            </a:outerShdw>
          </a:effectLst>
          <a:latin typeface="+mn-lt"/>
          <a:ea typeface="+mn-ea"/>
          <a:cs typeface="+mn-cs"/>
        </a:defRPr>
      </a:lvl3pPr>
      <a:lvl4pPr marL="1828800" indent="-457200" algn="l" defTabSz="914400" rtl="0" eaLnBrk="1" latinLnBrk="0" hangingPunct="1">
        <a:spcBef>
          <a:spcPts val="1000"/>
        </a:spcBef>
        <a:spcAft>
          <a:spcPts val="0"/>
        </a:spcAft>
        <a:buSzPct val="90000"/>
        <a:buFont typeface="Wingdings" pitchFamily="2" charset="2"/>
        <a:buChar char=""/>
        <a:defRPr sz="1800" kern="1200">
          <a:solidFill>
            <a:schemeClr val="bg1"/>
          </a:solidFill>
          <a:effectLst>
            <a:outerShdw blurRad="101600" dist="12700" dir="3600000" algn="tl" rotWithShape="0">
              <a:prstClr val="black">
                <a:alpha val="30000"/>
              </a:prstClr>
            </a:outerShdw>
          </a:effectLst>
          <a:latin typeface="+mn-lt"/>
          <a:ea typeface="+mn-ea"/>
          <a:cs typeface="+mn-cs"/>
        </a:defRPr>
      </a:lvl4pPr>
      <a:lvl5pPr marL="2286000" indent="-457200" algn="l" defTabSz="914400" rtl="0" eaLnBrk="1" latinLnBrk="0" hangingPunct="1">
        <a:spcBef>
          <a:spcPts val="1000"/>
        </a:spcBef>
        <a:spcAft>
          <a:spcPts val="0"/>
        </a:spcAft>
        <a:buSzPct val="90000"/>
        <a:buFont typeface="Wingdings" pitchFamily="2" charset="2"/>
        <a:buChar char=""/>
        <a:defRPr sz="1800" kern="1200">
          <a:solidFill>
            <a:schemeClr val="bg1"/>
          </a:solidFill>
          <a:effectLst>
            <a:outerShdw blurRad="101600" dist="12700" dir="3600000" algn="tl" rotWithShape="0">
              <a:prstClr val="black">
                <a:alpha val="30000"/>
              </a:prstClr>
            </a:outerShdw>
          </a:effectLst>
          <a:latin typeface="+mn-lt"/>
          <a:ea typeface="+mn-ea"/>
          <a:cs typeface="+mn-cs"/>
        </a:defRPr>
      </a:lvl5pPr>
      <a:lvl6pPr marL="2743200" indent="-457200" algn="l" defTabSz="914400" rtl="0" eaLnBrk="1" latinLnBrk="0" hangingPunct="1">
        <a:spcBef>
          <a:spcPts val="1000"/>
        </a:spcBef>
        <a:buSzPct val="90000"/>
        <a:buFont typeface="Wingdings" pitchFamily="2" charset="2"/>
        <a:buChar char="{"/>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6pPr>
      <a:lvl7pPr marL="3200400" indent="-457200" algn="l" defTabSz="914400" rtl="0" eaLnBrk="1" latinLnBrk="0" hangingPunct="1">
        <a:spcBef>
          <a:spcPts val="1000"/>
        </a:spcBef>
        <a:buSzPct val="90000"/>
        <a:buFont typeface="Wingdings" pitchFamily="2" charset="2"/>
        <a:buChar char="|"/>
        <a:defRPr lang="en-US" sz="1800" kern="1200" baseline="0" dirty="0" smtClean="0">
          <a:solidFill>
            <a:schemeClr val="bg1"/>
          </a:solidFill>
          <a:effectLst>
            <a:outerShdw blurRad="101600" dist="12700" dir="3600000" algn="tl" rotWithShape="0">
              <a:prstClr val="black">
                <a:alpha val="30000"/>
              </a:prstClr>
            </a:outerShdw>
          </a:effectLst>
          <a:latin typeface="+mn-lt"/>
          <a:ea typeface="+mn-ea"/>
          <a:cs typeface="+mn-cs"/>
        </a:defRPr>
      </a:lvl7pPr>
      <a:lvl8pPr marL="3657600" indent="-457200" algn="l" defTabSz="914400" rtl="0" eaLnBrk="1" latinLnBrk="0" hangingPunct="1">
        <a:spcBef>
          <a:spcPts val="1000"/>
        </a:spcBef>
        <a:buSzPct val="90000"/>
        <a:buFont typeface="Wingdings" pitchFamily="2" charset="2"/>
        <a:buChar char="{"/>
        <a:defRPr lang="en-US" sz="1800" kern="1200" baseline="0" dirty="0" smtClean="0">
          <a:solidFill>
            <a:schemeClr val="bg1"/>
          </a:solidFill>
          <a:effectLst>
            <a:outerShdw blurRad="101600" dist="12700" dir="3600000" algn="tl" rotWithShape="0">
              <a:prstClr val="black">
                <a:alpha val="30000"/>
              </a:prstClr>
            </a:outerShdw>
          </a:effectLst>
          <a:latin typeface="+mn-lt"/>
          <a:ea typeface="+mn-ea"/>
          <a:cs typeface="+mn-cs"/>
        </a:defRPr>
      </a:lvl8pPr>
      <a:lvl9pPr marL="4114800" indent="-457200" algn="l" defTabSz="914400" rtl="0" eaLnBrk="1" latinLnBrk="0" hangingPunct="1">
        <a:spcBef>
          <a:spcPts val="1000"/>
        </a:spcBef>
        <a:buSzPct val="90000"/>
        <a:buFont typeface="Wingdings" pitchFamily="2" charset="2"/>
        <a:buChar char="|"/>
        <a:defRPr lang="en-US" sz="1800" kern="1200" dirty="0">
          <a:solidFill>
            <a:schemeClr val="bg1"/>
          </a:solidFill>
          <a:effectLst>
            <a:outerShdw blurRad="101600" dist="12700" dir="3600000" algn="tl" rotWithShape="0">
              <a:prstClr val="black">
                <a:alpha val="30000"/>
              </a:prst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facebook.com/amar.mashru/videos/10101005281939336/"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nhsbill2015.org/the-bill/" TargetMode="External"/><Relationship Id="rId3" Type="http://schemas.openxmlformats.org/officeDocument/2006/relationships/hyperlink" Target="http://www.nhsbill2015.org"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9463" y="599799"/>
            <a:ext cx="7583488" cy="1781757"/>
          </a:xfrm>
        </p:spPr>
        <p:txBody>
          <a:bodyPr/>
          <a:lstStyle/>
          <a:p>
            <a:r>
              <a:rPr lang="en-US" dirty="0" smtClean="0">
                <a:solidFill>
                  <a:srgbClr val="3366FF"/>
                </a:solidFill>
              </a:rPr>
              <a:t>Our NHS under attack – austerity, privatisation, STPs.</a:t>
            </a:r>
            <a:endParaRPr lang="en-US" dirty="0">
              <a:solidFill>
                <a:srgbClr val="3366FF"/>
              </a:solidFill>
            </a:endParaRPr>
          </a:p>
        </p:txBody>
      </p:sp>
      <p:sp>
        <p:nvSpPr>
          <p:cNvPr id="3" name="Subtitle 2"/>
          <p:cNvSpPr>
            <a:spLocks noGrp="1"/>
          </p:cNvSpPr>
          <p:nvPr>
            <p:ph type="subTitle" idx="1"/>
          </p:nvPr>
        </p:nvSpPr>
        <p:spPr>
          <a:xfrm>
            <a:off x="779463" y="3276600"/>
            <a:ext cx="7583487" cy="2668470"/>
          </a:xfrm>
        </p:spPr>
        <p:txBody>
          <a:bodyPr>
            <a:normAutofit/>
          </a:bodyPr>
          <a:lstStyle/>
          <a:p>
            <a:r>
              <a:rPr lang="en-US" dirty="0" smtClean="0">
                <a:solidFill>
                  <a:srgbClr val="FF0000"/>
                </a:solidFill>
              </a:rPr>
              <a:t>Louise Irvine</a:t>
            </a:r>
          </a:p>
          <a:p>
            <a:r>
              <a:rPr lang="en-US" dirty="0" smtClean="0">
                <a:solidFill>
                  <a:srgbClr val="FF0000"/>
                </a:solidFill>
              </a:rPr>
              <a:t>Chair of Save Lewisham Hospital Campaign </a:t>
            </a:r>
          </a:p>
          <a:p>
            <a:r>
              <a:rPr lang="en-US" dirty="0" smtClean="0">
                <a:solidFill>
                  <a:srgbClr val="FF0000"/>
                </a:solidFill>
              </a:rPr>
              <a:t>Member of KONP/Health Campaigns Together</a:t>
            </a:r>
          </a:p>
          <a:p>
            <a:endParaRPr lang="en-US" dirty="0" smtClean="0"/>
          </a:p>
          <a:p>
            <a:r>
              <a:rPr lang="en-US" sz="1800" dirty="0" smtClean="0"/>
              <a:t>(with thanks to Professor Colin Leys, John Lister and Unite the Union, some of whose work I’ve used for this presentation)</a:t>
            </a:r>
            <a:endParaRPr lang="en-US" sz="1800" dirty="0"/>
          </a:p>
        </p:txBody>
      </p:sp>
    </p:spTree>
    <p:extLst>
      <p:ext uri="{BB962C8B-B14F-4D97-AF65-F5344CB8AC3E}">
        <p14:creationId xmlns:p14="http://schemas.microsoft.com/office/powerpoint/2010/main" val="44295326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3366FF"/>
                </a:solidFill>
              </a:rPr>
              <a:t>Overview of talk</a:t>
            </a:r>
            <a:endParaRPr lang="en-US" dirty="0">
              <a:solidFill>
                <a:srgbClr val="3366FF"/>
              </a:solidFill>
            </a:endParaRPr>
          </a:p>
        </p:txBody>
      </p:sp>
      <p:sp>
        <p:nvSpPr>
          <p:cNvPr id="3" name="Content Placeholder 2"/>
          <p:cNvSpPr>
            <a:spLocks noGrp="1"/>
          </p:cNvSpPr>
          <p:nvPr>
            <p:ph idx="1"/>
          </p:nvPr>
        </p:nvSpPr>
        <p:spPr/>
        <p:txBody>
          <a:bodyPr>
            <a:normAutofit/>
          </a:bodyPr>
          <a:lstStyle/>
          <a:p>
            <a:r>
              <a:rPr lang="en-US" dirty="0" smtClean="0"/>
              <a:t>Government Health Policy</a:t>
            </a:r>
          </a:p>
          <a:p>
            <a:r>
              <a:rPr lang="en-US" dirty="0" smtClean="0"/>
              <a:t>Austerity </a:t>
            </a:r>
            <a:r>
              <a:rPr lang="en-US" dirty="0"/>
              <a:t>and funding</a:t>
            </a:r>
          </a:p>
          <a:p>
            <a:r>
              <a:rPr lang="en-US" dirty="0"/>
              <a:t>Privatisation </a:t>
            </a:r>
            <a:r>
              <a:rPr lang="en-US" dirty="0" smtClean="0"/>
              <a:t>and PFI</a:t>
            </a:r>
            <a:endParaRPr lang="en-US" dirty="0"/>
          </a:p>
          <a:p>
            <a:r>
              <a:rPr lang="en-US" dirty="0" smtClean="0"/>
              <a:t>Cuts, closures and reconfiguration</a:t>
            </a:r>
            <a:endParaRPr lang="en-US" dirty="0"/>
          </a:p>
          <a:p>
            <a:r>
              <a:rPr lang="en-US" dirty="0" smtClean="0"/>
              <a:t>STPs</a:t>
            </a:r>
          </a:p>
          <a:p>
            <a:r>
              <a:rPr lang="en-US" dirty="0" smtClean="0"/>
              <a:t>Devolution</a:t>
            </a:r>
            <a:endParaRPr lang="en-US" dirty="0"/>
          </a:p>
          <a:p>
            <a:r>
              <a:rPr lang="en-US" dirty="0"/>
              <a:t>NHS Reinstatement Bill</a:t>
            </a:r>
          </a:p>
          <a:p>
            <a:endParaRPr lang="en-US" dirty="0"/>
          </a:p>
        </p:txBody>
      </p:sp>
    </p:spTree>
    <p:extLst>
      <p:ext uri="{BB962C8B-B14F-4D97-AF65-F5344CB8AC3E}">
        <p14:creationId xmlns:p14="http://schemas.microsoft.com/office/powerpoint/2010/main" val="126039391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solidFill>
                  <a:srgbClr val="0000FF"/>
                </a:solidFill>
              </a:rPr>
              <a:t>Government </a:t>
            </a:r>
            <a:r>
              <a:rPr lang="en-GB" sz="3600" dirty="0">
                <a:solidFill>
                  <a:srgbClr val="0000FF"/>
                </a:solidFill>
              </a:rPr>
              <a:t>Health Strategy</a:t>
            </a:r>
            <a:endParaRPr lang="en-US" sz="3600" dirty="0">
              <a:solidFill>
                <a:srgbClr val="0000FF"/>
              </a:solidFill>
            </a:endParaRPr>
          </a:p>
        </p:txBody>
      </p:sp>
      <p:sp>
        <p:nvSpPr>
          <p:cNvPr id="3" name="Content Placeholder 2"/>
          <p:cNvSpPr>
            <a:spLocks noGrp="1"/>
          </p:cNvSpPr>
          <p:nvPr>
            <p:ph idx="1"/>
          </p:nvPr>
        </p:nvSpPr>
        <p:spPr/>
        <p:txBody>
          <a:bodyPr>
            <a:normAutofit fontScale="77500" lnSpcReduction="20000"/>
          </a:bodyPr>
          <a:lstStyle/>
          <a:p>
            <a:r>
              <a:rPr lang="en-GB" dirty="0" smtClean="0">
                <a:solidFill>
                  <a:schemeClr val="tx1"/>
                </a:solidFill>
              </a:rPr>
              <a:t>Long term aim of dismantling NHS</a:t>
            </a:r>
          </a:p>
          <a:p>
            <a:r>
              <a:rPr lang="en-GB" dirty="0" smtClean="0">
                <a:solidFill>
                  <a:schemeClr val="tx1"/>
                </a:solidFill>
              </a:rPr>
              <a:t>Set the system up to fail</a:t>
            </a:r>
          </a:p>
          <a:p>
            <a:r>
              <a:rPr lang="en-GB" dirty="0" smtClean="0">
                <a:solidFill>
                  <a:schemeClr val="tx1"/>
                </a:solidFill>
              </a:rPr>
              <a:t>Cut the funding under guise of “austerity”</a:t>
            </a:r>
          </a:p>
          <a:p>
            <a:r>
              <a:rPr lang="en-GB" dirty="0" smtClean="0">
                <a:solidFill>
                  <a:schemeClr val="tx1"/>
                </a:solidFill>
              </a:rPr>
              <a:t>Promote privatisation and market systems</a:t>
            </a:r>
          </a:p>
          <a:p>
            <a:r>
              <a:rPr lang="en-GB" dirty="0" smtClean="0">
                <a:solidFill>
                  <a:schemeClr val="tx1"/>
                </a:solidFill>
              </a:rPr>
              <a:t>Create </a:t>
            </a:r>
            <a:r>
              <a:rPr lang="en-GB" dirty="0">
                <a:solidFill>
                  <a:schemeClr val="tx1"/>
                </a:solidFill>
              </a:rPr>
              <a:t>unrealistic unfunded expectations (7 day NHS</a:t>
            </a:r>
            <a:r>
              <a:rPr lang="en-GB" dirty="0" smtClean="0">
                <a:solidFill>
                  <a:schemeClr val="tx1"/>
                </a:solidFill>
              </a:rPr>
              <a:t>)</a:t>
            </a:r>
            <a:endParaRPr lang="en-GB" dirty="0">
              <a:solidFill>
                <a:schemeClr val="tx1"/>
              </a:solidFill>
            </a:endParaRPr>
          </a:p>
          <a:p>
            <a:r>
              <a:rPr lang="en-GB" dirty="0">
                <a:solidFill>
                  <a:schemeClr val="tx1"/>
                </a:solidFill>
              </a:rPr>
              <a:t>Attack terms and conditions – imposition of Junior Doctors </a:t>
            </a:r>
            <a:r>
              <a:rPr lang="en-GB" dirty="0" smtClean="0">
                <a:solidFill>
                  <a:schemeClr val="tx1"/>
                </a:solidFill>
              </a:rPr>
              <a:t>contract</a:t>
            </a:r>
            <a:endParaRPr lang="en-GB" dirty="0">
              <a:solidFill>
                <a:schemeClr val="tx1"/>
              </a:solidFill>
            </a:endParaRPr>
          </a:p>
          <a:p>
            <a:r>
              <a:rPr lang="en-GB" dirty="0" smtClean="0">
                <a:solidFill>
                  <a:schemeClr val="tx1"/>
                </a:solidFill>
              </a:rPr>
              <a:t>Promote concept of charges, insurance, personal budgets</a:t>
            </a:r>
          </a:p>
          <a:p>
            <a:r>
              <a:rPr lang="en-GB" dirty="0" smtClean="0">
                <a:solidFill>
                  <a:schemeClr val="tx1"/>
                </a:solidFill>
              </a:rPr>
              <a:t>End of the NHS – a two tier system</a:t>
            </a:r>
          </a:p>
          <a:p>
            <a:endParaRPr lang="en-US" dirty="0"/>
          </a:p>
        </p:txBody>
      </p:sp>
      <p:sp>
        <p:nvSpPr>
          <p:cNvPr id="4" name="TextBox 3"/>
          <p:cNvSpPr txBox="1"/>
          <p:nvPr/>
        </p:nvSpPr>
        <p:spPr>
          <a:xfrm>
            <a:off x="6173909" y="4057466"/>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08083492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660066"/>
                </a:solidFill>
              </a:rPr>
              <a:t>NHS underfunding</a:t>
            </a:r>
            <a:endParaRPr lang="en-US" dirty="0">
              <a:solidFill>
                <a:srgbClr val="660066"/>
              </a:solidFill>
            </a:endParaRPr>
          </a:p>
        </p:txBody>
      </p:sp>
      <p:sp>
        <p:nvSpPr>
          <p:cNvPr id="3" name="Content Placeholder 2"/>
          <p:cNvSpPr>
            <a:spLocks noGrp="1"/>
          </p:cNvSpPr>
          <p:nvPr>
            <p:ph idx="1"/>
          </p:nvPr>
        </p:nvSpPr>
        <p:spPr/>
        <p:txBody>
          <a:bodyPr>
            <a:normAutofit/>
          </a:bodyPr>
          <a:lstStyle/>
          <a:p>
            <a:r>
              <a:rPr lang="en-US" dirty="0">
                <a:hlinkClick r:id="rId2"/>
              </a:rPr>
              <a:t>https://www.facebook.com/amar.mashru/videos/10101005281939336</a:t>
            </a:r>
            <a:r>
              <a:rPr lang="en-US" dirty="0" smtClean="0">
                <a:hlinkClick r:id="rId2"/>
              </a:rPr>
              <a:t>/</a:t>
            </a:r>
            <a:endParaRPr lang="en-US" dirty="0" smtClean="0"/>
          </a:p>
          <a:p>
            <a:endParaRPr lang="en-US" dirty="0"/>
          </a:p>
        </p:txBody>
      </p:sp>
    </p:spTree>
    <p:extLst>
      <p:ext uri="{BB962C8B-B14F-4D97-AF65-F5344CB8AC3E}">
        <p14:creationId xmlns:p14="http://schemas.microsoft.com/office/powerpoint/2010/main" val="214975578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660066"/>
                </a:solidFill>
              </a:rPr>
              <a:t>The myth of the “£10 billion extra for the NHS”</a:t>
            </a:r>
            <a:endParaRPr lang="en-US" dirty="0">
              <a:solidFill>
                <a:srgbClr val="660066"/>
              </a:solidFill>
            </a:endParaRPr>
          </a:p>
        </p:txBody>
      </p:sp>
      <p:sp>
        <p:nvSpPr>
          <p:cNvPr id="3" name="Content Placeholder 2"/>
          <p:cNvSpPr>
            <a:spLocks noGrp="1"/>
          </p:cNvSpPr>
          <p:nvPr>
            <p:ph idx="1"/>
          </p:nvPr>
        </p:nvSpPr>
        <p:spPr/>
        <p:txBody>
          <a:bodyPr>
            <a:normAutofit/>
          </a:bodyPr>
          <a:lstStyle/>
          <a:p>
            <a:r>
              <a:rPr lang="en-US" dirty="0" smtClean="0"/>
              <a:t>“double counting” extra £2 billion from last parliament, most of which recycled NHS money</a:t>
            </a:r>
          </a:p>
          <a:p>
            <a:r>
              <a:rPr lang="en-US" dirty="0" smtClean="0"/>
              <a:t>Discounted £3 bn NHS funding removed from public health, capital budgets and doctors and nurses training budgets</a:t>
            </a:r>
          </a:p>
          <a:p>
            <a:r>
              <a:rPr lang="en-US" dirty="0" smtClean="0"/>
              <a:t>Dr Sara </a:t>
            </a:r>
            <a:r>
              <a:rPr lang="en-US" dirty="0" err="1" smtClean="0"/>
              <a:t>Woolaston</a:t>
            </a:r>
            <a:r>
              <a:rPr lang="en-US" dirty="0" smtClean="0"/>
              <a:t>, chair HSC said its £4.5bn</a:t>
            </a:r>
          </a:p>
          <a:p>
            <a:r>
              <a:rPr lang="en-GB" dirty="0">
                <a:latin typeface="Arial" charset="0"/>
              </a:rPr>
              <a:t>Sally </a:t>
            </a:r>
            <a:r>
              <a:rPr lang="en-GB" dirty="0" err="1" smtClean="0">
                <a:latin typeface="Arial" charset="0"/>
              </a:rPr>
              <a:t>Gainsbury</a:t>
            </a:r>
            <a:r>
              <a:rPr lang="en-GB" dirty="0" smtClean="0">
                <a:latin typeface="Arial" charset="0"/>
              </a:rPr>
              <a:t>,</a:t>
            </a:r>
            <a:r>
              <a:rPr lang="en-US" dirty="0" smtClean="0"/>
              <a:t> </a:t>
            </a:r>
            <a:r>
              <a:rPr lang="en-US" dirty="0" err="1" smtClean="0"/>
              <a:t>Nuffiend</a:t>
            </a:r>
            <a:r>
              <a:rPr lang="en-US" dirty="0" smtClean="0"/>
              <a:t> Trust says it’s £800 million</a:t>
            </a:r>
          </a:p>
        </p:txBody>
      </p:sp>
    </p:spTree>
    <p:extLst>
      <p:ext uri="{BB962C8B-B14F-4D97-AF65-F5344CB8AC3E}">
        <p14:creationId xmlns:p14="http://schemas.microsoft.com/office/powerpoint/2010/main" val="315120139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660066"/>
                </a:solidFill>
              </a:rPr>
              <a:t>NHS Funding is flat</a:t>
            </a:r>
            <a:endParaRPr lang="en-US" dirty="0">
              <a:solidFill>
                <a:srgbClr val="660066"/>
              </a:solidFill>
            </a:endParaRPr>
          </a:p>
        </p:txBody>
      </p:sp>
      <p:sp>
        <p:nvSpPr>
          <p:cNvPr id="3" name="Content Placeholder 2"/>
          <p:cNvSpPr>
            <a:spLocks noGrp="1"/>
          </p:cNvSpPr>
          <p:nvPr>
            <p:ph idx="1"/>
          </p:nvPr>
        </p:nvSpPr>
        <p:spPr/>
        <p:txBody>
          <a:bodyPr>
            <a:normAutofit/>
          </a:bodyPr>
          <a:lstStyle/>
          <a:p>
            <a:pPr lvl="1"/>
            <a:r>
              <a:rPr lang="en-US" sz="2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0.9</a:t>
            </a:r>
            <a:r>
              <a:rPr lang="en-US" sz="2600" dirty="0">
                <a:ln w="18415" cmpd="sng">
                  <a:solidFill>
                    <a:srgbClr val="FFFFFF"/>
                  </a:solidFill>
                  <a:prstDash val="solid"/>
                </a:ln>
                <a:solidFill>
                  <a:srgbClr val="FFFFFF"/>
                </a:solidFill>
                <a:effectLst>
                  <a:outerShdw blurRad="63500" dir="3600000" algn="tl" rotWithShape="0">
                    <a:srgbClr val="000000">
                      <a:alpha val="70000"/>
                    </a:srgbClr>
                  </a:outerShdw>
                </a:effectLst>
              </a:rPr>
              <a:t>% average annual rise 2015-2020 – same as 2010-2015. </a:t>
            </a:r>
            <a:endParaRPr lang="en-US" sz="26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lvl="1"/>
            <a:r>
              <a:rPr lang="en-US" sz="2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Per </a:t>
            </a:r>
            <a:r>
              <a:rPr lang="en-US" sz="2600" dirty="0">
                <a:ln w="18415" cmpd="sng">
                  <a:solidFill>
                    <a:srgbClr val="FFFFFF"/>
                  </a:solidFill>
                  <a:prstDash val="solid"/>
                </a:ln>
                <a:solidFill>
                  <a:srgbClr val="FFFFFF"/>
                </a:solidFill>
                <a:effectLst>
                  <a:outerShdw blurRad="63500" dir="3600000" algn="tl" rotWithShape="0">
                    <a:srgbClr val="000000">
                      <a:alpha val="70000"/>
                    </a:srgbClr>
                  </a:outerShdw>
                </a:effectLst>
              </a:rPr>
              <a:t>capita it’s 0.1% per annum. </a:t>
            </a:r>
            <a:endParaRPr lang="en-US" sz="26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lvl="1"/>
            <a:r>
              <a:rPr lang="en-US" sz="2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Lowest </a:t>
            </a:r>
            <a:r>
              <a:rPr lang="en-US" sz="2600" dirty="0">
                <a:ln w="18415" cmpd="sng">
                  <a:solidFill>
                    <a:srgbClr val="FFFFFF"/>
                  </a:solidFill>
                  <a:prstDash val="solid"/>
                </a:ln>
                <a:solidFill>
                  <a:srgbClr val="FFFFFF"/>
                </a:solidFill>
                <a:effectLst>
                  <a:outerShdw blurRad="63500" dir="3600000" algn="tl" rotWithShape="0">
                    <a:srgbClr val="000000">
                      <a:alpha val="70000"/>
                    </a:srgbClr>
                  </a:outerShdw>
                </a:effectLst>
              </a:rPr>
              <a:t>increase in any decade ever</a:t>
            </a:r>
            <a:r>
              <a:rPr lang="en-US" sz="2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en-US" sz="2400" dirty="0" smtClean="0">
              <a:effectLst/>
            </a:endParaRPr>
          </a:p>
          <a:p>
            <a:pPr lvl="1"/>
            <a:r>
              <a:rPr lang="en-US" sz="2400" dirty="0" smtClean="0">
                <a:effectLst/>
              </a:rPr>
              <a:t>average </a:t>
            </a:r>
            <a:r>
              <a:rPr lang="en-US" sz="2400" dirty="0">
                <a:effectLst/>
              </a:rPr>
              <a:t>annual increases of </a:t>
            </a:r>
            <a:endParaRPr lang="en-US" sz="2400" dirty="0" smtClean="0">
              <a:effectLst/>
            </a:endParaRPr>
          </a:p>
          <a:p>
            <a:pPr lvl="2"/>
            <a:r>
              <a:rPr lang="en-US" dirty="0" smtClean="0">
                <a:effectLst/>
              </a:rPr>
              <a:t>5.7 </a:t>
            </a:r>
            <a:r>
              <a:rPr lang="en-US" dirty="0">
                <a:effectLst/>
              </a:rPr>
              <a:t>per cent under the Labour administrations between 1997/8 and 2009/10 and </a:t>
            </a:r>
            <a:endParaRPr lang="en-US" dirty="0" smtClean="0">
              <a:effectLst/>
            </a:endParaRPr>
          </a:p>
          <a:p>
            <a:pPr lvl="2"/>
            <a:r>
              <a:rPr lang="en-US" dirty="0" smtClean="0">
                <a:effectLst/>
              </a:rPr>
              <a:t>3.2 </a:t>
            </a:r>
            <a:r>
              <a:rPr lang="en-US" dirty="0">
                <a:effectLst/>
              </a:rPr>
              <a:t>per cent under the Conservative administration between 1979/80 and 1996/7.</a:t>
            </a:r>
            <a:endParaRPr lang="en-GB" dirty="0">
              <a:effectLst/>
            </a:endParaRPr>
          </a:p>
          <a:p>
            <a:endParaRPr lang="en-US" dirty="0"/>
          </a:p>
        </p:txBody>
      </p:sp>
    </p:spTree>
    <p:extLst>
      <p:ext uri="{BB962C8B-B14F-4D97-AF65-F5344CB8AC3E}">
        <p14:creationId xmlns:p14="http://schemas.microsoft.com/office/powerpoint/2010/main" val="228888486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660066"/>
                </a:solidFill>
              </a:rPr>
              <a:t>Historic NHS funding</a:t>
            </a:r>
            <a:endParaRPr lang="en-US" dirty="0">
              <a:solidFill>
                <a:srgbClr val="660066"/>
              </a:solidFill>
            </a:endParaRPr>
          </a:p>
        </p:txBody>
      </p:sp>
      <p:pic>
        <p:nvPicPr>
          <p:cNvPr id="4"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rcRect t="2484" b="2484"/>
          <a:stretch>
            <a:fillRect/>
          </a:stretch>
        </p:blipFill>
        <p:spPr/>
      </p:pic>
    </p:spTree>
    <p:extLst>
      <p:ext uri="{BB962C8B-B14F-4D97-AF65-F5344CB8AC3E}">
        <p14:creationId xmlns:p14="http://schemas.microsoft.com/office/powerpoint/2010/main" val="10813163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660066"/>
                </a:solidFill>
              </a:rPr>
              <a:t>NHS spend as %GDP</a:t>
            </a:r>
            <a:endParaRPr lang="en-US" dirty="0">
              <a:solidFill>
                <a:srgbClr val="660066"/>
              </a:solidFill>
            </a:endParaRPr>
          </a:p>
        </p:txBody>
      </p:sp>
      <p:sp>
        <p:nvSpPr>
          <p:cNvPr id="3" name="Content Placeholder 2"/>
          <p:cNvSpPr>
            <a:spLocks noGrp="1"/>
          </p:cNvSpPr>
          <p:nvPr>
            <p:ph idx="1"/>
          </p:nvPr>
        </p:nvSpPr>
        <p:spPr/>
        <p:txBody>
          <a:bodyPr/>
          <a:lstStyle/>
          <a:p>
            <a:r>
              <a:rPr lang="en-US" dirty="0" smtClean="0">
                <a:effectLst/>
              </a:rPr>
              <a:t>We spend 8.5% of GDP on health which is 2.5% less than </a:t>
            </a:r>
            <a:r>
              <a:rPr lang="en-US" dirty="0" err="1" smtClean="0">
                <a:effectLst/>
              </a:rPr>
              <a:t>compa</a:t>
            </a:r>
            <a:r>
              <a:rPr lang="en-US" dirty="0" smtClean="0">
                <a:effectLst/>
              </a:rPr>
              <a:t> </a:t>
            </a:r>
            <a:r>
              <a:rPr lang="en-US" dirty="0" err="1">
                <a:effectLst/>
              </a:rPr>
              <a:t>rable</a:t>
            </a:r>
            <a:r>
              <a:rPr lang="en-US" dirty="0">
                <a:effectLst/>
              </a:rPr>
              <a:t> European </a:t>
            </a:r>
            <a:r>
              <a:rPr lang="en-US" dirty="0" smtClean="0">
                <a:effectLst/>
              </a:rPr>
              <a:t>countries</a:t>
            </a:r>
          </a:p>
          <a:p>
            <a:r>
              <a:rPr lang="en-US" dirty="0" smtClean="0">
                <a:effectLst/>
              </a:rPr>
              <a:t>France </a:t>
            </a:r>
            <a:r>
              <a:rPr lang="en-US" dirty="0">
                <a:effectLst/>
              </a:rPr>
              <a:t>10.9%, </a:t>
            </a:r>
            <a:r>
              <a:rPr lang="en-US" dirty="0" smtClean="0">
                <a:effectLst/>
              </a:rPr>
              <a:t>Germany </a:t>
            </a:r>
            <a:r>
              <a:rPr lang="en-US" dirty="0">
                <a:effectLst/>
              </a:rPr>
              <a:t>11.0%, the </a:t>
            </a:r>
            <a:r>
              <a:rPr lang="en-US" dirty="0" smtClean="0">
                <a:effectLst/>
              </a:rPr>
              <a:t>Netherland 11.1</a:t>
            </a:r>
            <a:r>
              <a:rPr lang="en-US" dirty="0">
                <a:effectLst/>
              </a:rPr>
              <a:t>%, </a:t>
            </a:r>
            <a:endParaRPr lang="en-US" dirty="0" smtClean="0">
              <a:effectLst/>
            </a:endParaRPr>
          </a:p>
          <a:p>
            <a:pPr marL="457200" lvl="1">
              <a:spcBef>
                <a:spcPts val="2000"/>
              </a:spcBef>
              <a:buFont typeface="Wingdings" pitchFamily="2" charset="2"/>
              <a:buChar char=""/>
            </a:pPr>
            <a:r>
              <a:rPr lang="en-US" sz="2400" dirty="0" smtClean="0">
                <a:effectLst/>
              </a:rPr>
              <a:t>Largest </a:t>
            </a:r>
            <a:r>
              <a:rPr lang="en-US" sz="2400" dirty="0">
                <a:effectLst/>
              </a:rPr>
              <a:t>ever sustained reduction in UK NHS spending as a percentage of </a:t>
            </a:r>
            <a:r>
              <a:rPr lang="en-US" sz="2400" dirty="0" smtClean="0">
                <a:effectLst/>
              </a:rPr>
              <a:t>GDP</a:t>
            </a:r>
          </a:p>
          <a:p>
            <a:pPr marL="457200" lvl="1">
              <a:spcBef>
                <a:spcPts val="2000"/>
              </a:spcBef>
              <a:buFont typeface="Wingdings" pitchFamily="2" charset="2"/>
              <a:buChar char=""/>
            </a:pPr>
            <a:r>
              <a:rPr lang="en-US" sz="2400" dirty="0" smtClean="0">
                <a:effectLst/>
              </a:rPr>
              <a:t>Almost back to pre 2000 level, before commitment to increase to EU average</a:t>
            </a:r>
            <a:endParaRPr lang="en-GB" sz="2400" dirty="0">
              <a:effectLst/>
            </a:endParaRPr>
          </a:p>
          <a:p>
            <a:endParaRPr lang="en-US" dirty="0"/>
          </a:p>
          <a:p>
            <a:endParaRPr lang="en-US" dirty="0"/>
          </a:p>
        </p:txBody>
      </p:sp>
    </p:spTree>
    <p:extLst>
      <p:ext uri="{BB962C8B-B14F-4D97-AF65-F5344CB8AC3E}">
        <p14:creationId xmlns:p14="http://schemas.microsoft.com/office/powerpoint/2010/main" val="391982457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388105"/>
            <a:ext cx="7583488" cy="987904"/>
          </a:xfrm>
        </p:spPr>
        <p:txBody>
          <a:bodyPr/>
          <a:lstStyle/>
          <a:p>
            <a:r>
              <a:rPr lang="en-US" dirty="0" smtClean="0">
                <a:solidFill>
                  <a:srgbClr val="660066"/>
                </a:solidFill>
              </a:rPr>
              <a:t/>
            </a:r>
            <a:br>
              <a:rPr lang="en-US" dirty="0" smtClean="0">
                <a:solidFill>
                  <a:srgbClr val="660066"/>
                </a:solidFill>
              </a:rPr>
            </a:br>
            <a:r>
              <a:rPr lang="en-US" dirty="0" smtClean="0">
                <a:solidFill>
                  <a:srgbClr val="660066"/>
                </a:solidFill>
              </a:rPr>
              <a:t>£22 billion funding gap by 2020</a:t>
            </a:r>
            <a:br>
              <a:rPr lang="en-US" dirty="0" smtClean="0">
                <a:solidFill>
                  <a:srgbClr val="660066"/>
                </a:solidFill>
              </a:rPr>
            </a:br>
            <a:endParaRPr lang="en-US" dirty="0">
              <a:solidFill>
                <a:srgbClr val="660066"/>
              </a:solidFill>
            </a:endParaRPr>
          </a:p>
        </p:txBody>
      </p:sp>
      <p:sp>
        <p:nvSpPr>
          <p:cNvPr id="3" name="Content Placeholder 2"/>
          <p:cNvSpPr>
            <a:spLocks noGrp="1"/>
          </p:cNvSpPr>
          <p:nvPr>
            <p:ph idx="1"/>
          </p:nvPr>
        </p:nvSpPr>
        <p:spPr>
          <a:xfrm>
            <a:off x="955675" y="1600200"/>
            <a:ext cx="7232650" cy="4291013"/>
          </a:xfrm>
        </p:spPr>
        <p:txBody>
          <a:bodyPr>
            <a:normAutofit/>
          </a:bodyPr>
          <a:lstStyle/>
          <a:p>
            <a:endParaRPr lang="en-US" dirty="0" smtClean="0">
              <a:effectLst/>
            </a:endParaRPr>
          </a:p>
          <a:p>
            <a:r>
              <a:rPr lang="en-US" dirty="0" smtClean="0">
                <a:effectLst/>
              </a:rPr>
              <a:t>Since </a:t>
            </a:r>
            <a:r>
              <a:rPr lang="en-US" dirty="0">
                <a:effectLst/>
              </a:rPr>
              <a:t>2010 NHS budget almost static </a:t>
            </a:r>
          </a:p>
          <a:p>
            <a:r>
              <a:rPr lang="en-US" dirty="0">
                <a:effectLst/>
              </a:rPr>
              <a:t>G</a:t>
            </a:r>
            <a:r>
              <a:rPr lang="en-US" dirty="0" smtClean="0">
                <a:effectLst/>
              </a:rPr>
              <a:t>rowing health care needs and costs would require 3-4% annual increase.</a:t>
            </a:r>
          </a:p>
          <a:p>
            <a:r>
              <a:rPr lang="en-US" sz="3200" dirty="0" smtClean="0">
                <a:solidFill>
                  <a:srgbClr val="FF0000"/>
                </a:solidFill>
                <a:effectLst/>
              </a:rPr>
              <a:t>This is the basis for the predicted £22 </a:t>
            </a:r>
            <a:r>
              <a:rPr lang="en-US" sz="3200" dirty="0" err="1" smtClean="0">
                <a:solidFill>
                  <a:srgbClr val="FF0000"/>
                </a:solidFill>
                <a:effectLst/>
              </a:rPr>
              <a:t>billiion</a:t>
            </a:r>
            <a:r>
              <a:rPr lang="en-US" sz="3200" dirty="0" smtClean="0">
                <a:solidFill>
                  <a:srgbClr val="FF0000"/>
                </a:solidFill>
                <a:effectLst/>
              </a:rPr>
              <a:t> funding gap by 2020.</a:t>
            </a:r>
          </a:p>
          <a:p>
            <a:r>
              <a:rPr lang="en-US" dirty="0" smtClean="0">
                <a:effectLst/>
              </a:rPr>
              <a:t>NHS </a:t>
            </a:r>
            <a:r>
              <a:rPr lang="en-US" dirty="0">
                <a:effectLst/>
              </a:rPr>
              <a:t>hospitals in England likely to have overspent their 2015-16 budgets by £2.5bn. </a:t>
            </a:r>
            <a:endParaRPr lang="en-US" dirty="0"/>
          </a:p>
          <a:p>
            <a:endParaRPr lang="en-US" dirty="0"/>
          </a:p>
          <a:p>
            <a:endParaRPr lang="en-US" dirty="0"/>
          </a:p>
        </p:txBody>
      </p:sp>
    </p:spTree>
    <p:extLst>
      <p:ext uri="{BB962C8B-B14F-4D97-AF65-F5344CB8AC3E}">
        <p14:creationId xmlns:p14="http://schemas.microsoft.com/office/powerpoint/2010/main" val="3319145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317541"/>
            <a:ext cx="7583488" cy="1428934"/>
          </a:xfrm>
        </p:spPr>
        <p:txBody>
          <a:bodyPr/>
          <a:lstStyle/>
          <a:p>
            <a:r>
              <a:rPr lang="en-US" dirty="0" smtClean="0">
                <a:solidFill>
                  <a:srgbClr val="660066"/>
                </a:solidFill>
              </a:rPr>
              <a:t>“The emperor has no clothes”</a:t>
            </a:r>
            <a:endParaRPr lang="en-US" dirty="0">
              <a:solidFill>
                <a:srgbClr val="660066"/>
              </a:solidFill>
            </a:endParaRPr>
          </a:p>
        </p:txBody>
      </p:sp>
      <p:sp>
        <p:nvSpPr>
          <p:cNvPr id="3" name="Content Placeholder 2"/>
          <p:cNvSpPr>
            <a:spLocks noGrp="1"/>
          </p:cNvSpPr>
          <p:nvPr>
            <p:ph idx="1"/>
          </p:nvPr>
        </p:nvSpPr>
        <p:spPr/>
        <p:txBody>
          <a:bodyPr/>
          <a:lstStyle/>
          <a:p>
            <a:pPr marL="0" indent="0">
              <a:buNone/>
            </a:pPr>
            <a:endParaRPr lang="en-US" dirty="0" smtClean="0">
              <a:effectLst/>
            </a:endParaRPr>
          </a:p>
          <a:p>
            <a:pPr marL="0" indent="0">
              <a:buNone/>
            </a:pPr>
            <a:r>
              <a:rPr lang="en-US" dirty="0" smtClean="0">
                <a:effectLst/>
              </a:rPr>
              <a:t>“NHS </a:t>
            </a:r>
            <a:r>
              <a:rPr lang="en-US" dirty="0">
                <a:effectLst/>
              </a:rPr>
              <a:t>leaders have never felt this target was credible and are now wondering when the emperor will be seen to have no clothes. Many feel as if they are living in a parallel universe in which they are striving to sustain existing services in conditions of adversity while politicians promise improvements in care that cannot be delivered with available resources</a:t>
            </a:r>
            <a:r>
              <a:rPr lang="en-US" dirty="0" smtClean="0">
                <a:effectLst/>
              </a:rPr>
              <a:t>.” </a:t>
            </a:r>
          </a:p>
          <a:p>
            <a:pPr marL="0" indent="0">
              <a:buNone/>
            </a:pPr>
            <a:r>
              <a:rPr lang="en-US" dirty="0" smtClean="0">
                <a:effectLst/>
              </a:rPr>
              <a:t>(Chris Ham, Kings Fund)</a:t>
            </a:r>
            <a:endParaRPr lang="en-US" dirty="0"/>
          </a:p>
          <a:p>
            <a:endParaRPr lang="en-US" dirty="0"/>
          </a:p>
        </p:txBody>
      </p:sp>
    </p:spTree>
    <p:extLst>
      <p:ext uri="{BB962C8B-B14F-4D97-AF65-F5344CB8AC3E}">
        <p14:creationId xmlns:p14="http://schemas.microsoft.com/office/powerpoint/2010/main" val="163977673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660066"/>
                </a:solidFill>
              </a:rPr>
              <a:t>NHS Staff</a:t>
            </a:r>
            <a:endParaRPr lang="en-US" dirty="0">
              <a:solidFill>
                <a:srgbClr val="660066"/>
              </a:solidFill>
            </a:endParaRPr>
          </a:p>
        </p:txBody>
      </p:sp>
      <p:sp>
        <p:nvSpPr>
          <p:cNvPr id="3" name="Content Placeholder 2"/>
          <p:cNvSpPr>
            <a:spLocks noGrp="1"/>
          </p:cNvSpPr>
          <p:nvPr>
            <p:ph idx="1"/>
          </p:nvPr>
        </p:nvSpPr>
        <p:spPr>
          <a:xfrm>
            <a:off x="955675" y="1232648"/>
            <a:ext cx="7232650" cy="4658566"/>
          </a:xfrm>
        </p:spPr>
        <p:txBody>
          <a:bodyPr>
            <a:normAutofit/>
          </a:bodyPr>
          <a:lstStyle/>
          <a:p>
            <a:pPr lvl="1"/>
            <a:r>
              <a:rPr lang="en-US" sz="2400" b="1" dirty="0">
                <a:effectLst/>
              </a:rPr>
              <a:t>Pay freeze 15% real terms pay </a:t>
            </a:r>
            <a:r>
              <a:rPr lang="en-US" sz="2400" b="1" dirty="0" smtClean="0">
                <a:effectLst/>
              </a:rPr>
              <a:t>cut, and continued pay cap</a:t>
            </a:r>
            <a:endParaRPr lang="en-GB" sz="2400" dirty="0">
              <a:effectLst/>
            </a:endParaRPr>
          </a:p>
          <a:p>
            <a:pPr lvl="1"/>
            <a:r>
              <a:rPr lang="en-US" sz="2400" dirty="0">
                <a:effectLst/>
              </a:rPr>
              <a:t>Junior doctors – redefining antisocial hours – nurses </a:t>
            </a:r>
            <a:r>
              <a:rPr lang="en-US" sz="2400" dirty="0" err="1">
                <a:effectLst/>
              </a:rPr>
              <a:t>etc</a:t>
            </a:r>
            <a:r>
              <a:rPr lang="en-US" sz="2400" dirty="0">
                <a:effectLst/>
              </a:rPr>
              <a:t> next</a:t>
            </a:r>
            <a:endParaRPr lang="en-GB" sz="2400" dirty="0">
              <a:effectLst/>
            </a:endParaRPr>
          </a:p>
          <a:p>
            <a:pPr lvl="1"/>
            <a:r>
              <a:rPr lang="en-US" sz="2400" dirty="0">
                <a:effectLst/>
              </a:rPr>
              <a:t>Low </a:t>
            </a:r>
            <a:r>
              <a:rPr lang="en-US" sz="2400" dirty="0" smtClean="0">
                <a:effectLst/>
              </a:rPr>
              <a:t>morale</a:t>
            </a:r>
            <a:r>
              <a:rPr lang="en-GB" sz="2400" dirty="0" smtClean="0">
                <a:effectLst/>
              </a:rPr>
              <a:t>. </a:t>
            </a:r>
            <a:r>
              <a:rPr lang="en-US" sz="2400" dirty="0" smtClean="0">
                <a:effectLst/>
              </a:rPr>
              <a:t>Not </a:t>
            </a:r>
            <a:r>
              <a:rPr lang="en-US" sz="2400" dirty="0">
                <a:effectLst/>
              </a:rPr>
              <a:t>enough </a:t>
            </a:r>
            <a:r>
              <a:rPr lang="en-US" sz="2400" dirty="0" smtClean="0">
                <a:effectLst/>
              </a:rPr>
              <a:t>staff (e.g. Mid Staffs, </a:t>
            </a:r>
            <a:r>
              <a:rPr lang="en-US" sz="2400" dirty="0" err="1" smtClean="0">
                <a:effectLst/>
              </a:rPr>
              <a:t>Addenbrooke’s</a:t>
            </a:r>
            <a:r>
              <a:rPr lang="en-US" sz="2400" dirty="0" smtClean="0">
                <a:effectLst/>
              </a:rPr>
              <a:t> failed CQC)</a:t>
            </a:r>
            <a:endParaRPr lang="en-GB" sz="2400" dirty="0">
              <a:effectLst/>
            </a:endParaRPr>
          </a:p>
          <a:p>
            <a:pPr lvl="1"/>
            <a:r>
              <a:rPr lang="en-US" sz="2400" dirty="0" smtClean="0">
                <a:effectLst/>
              </a:rPr>
              <a:t>Nurse </a:t>
            </a:r>
            <a:r>
              <a:rPr lang="en-US" sz="2400" dirty="0">
                <a:effectLst/>
              </a:rPr>
              <a:t>t</a:t>
            </a:r>
            <a:r>
              <a:rPr lang="en-US" sz="2400" dirty="0" smtClean="0">
                <a:effectLst/>
              </a:rPr>
              <a:t>raining </a:t>
            </a:r>
            <a:r>
              <a:rPr lang="en-US" sz="2400" dirty="0">
                <a:effectLst/>
              </a:rPr>
              <a:t>places cut in </a:t>
            </a:r>
            <a:r>
              <a:rPr lang="en-US" sz="2400" dirty="0" smtClean="0">
                <a:effectLst/>
              </a:rPr>
              <a:t>2012</a:t>
            </a:r>
          </a:p>
          <a:p>
            <a:pPr lvl="1"/>
            <a:r>
              <a:rPr lang="en-US" sz="2600" dirty="0" smtClean="0">
                <a:effectLst/>
              </a:rPr>
              <a:t>NHS </a:t>
            </a:r>
            <a:r>
              <a:rPr lang="en-US" sz="2600" dirty="0">
                <a:effectLst/>
              </a:rPr>
              <a:t>bursaries </a:t>
            </a:r>
            <a:r>
              <a:rPr lang="en-US" sz="2600" dirty="0" smtClean="0">
                <a:effectLst/>
              </a:rPr>
              <a:t>replaced </a:t>
            </a:r>
            <a:r>
              <a:rPr lang="en-US" sz="2600" dirty="0">
                <a:effectLst/>
              </a:rPr>
              <a:t>with </a:t>
            </a:r>
            <a:r>
              <a:rPr lang="en-US" sz="2600" dirty="0" smtClean="0">
                <a:effectLst/>
              </a:rPr>
              <a:t>loans</a:t>
            </a:r>
          </a:p>
          <a:p>
            <a:pPr lvl="1"/>
            <a:r>
              <a:rPr lang="en-US" sz="2600" dirty="0" smtClean="0">
                <a:effectLst/>
              </a:rPr>
              <a:t>STPs: </a:t>
            </a:r>
            <a:r>
              <a:rPr lang="en-US" sz="2600" dirty="0" err="1" smtClean="0">
                <a:effectLst/>
              </a:rPr>
              <a:t>downskilling</a:t>
            </a:r>
            <a:r>
              <a:rPr lang="en-US" sz="2600" dirty="0" smtClean="0">
                <a:effectLst/>
              </a:rPr>
              <a:t> and local pay, T&amp;C</a:t>
            </a:r>
          </a:p>
          <a:p>
            <a:pPr lvl="1"/>
            <a:r>
              <a:rPr lang="en-US" sz="2600" dirty="0" smtClean="0">
                <a:effectLst/>
              </a:rPr>
              <a:t>Privatisation and outsourcing</a:t>
            </a:r>
          </a:p>
          <a:p>
            <a:pPr lvl="1"/>
            <a:endParaRPr lang="en-US" sz="2600" dirty="0" smtClean="0">
              <a:effectLst/>
            </a:endParaRPr>
          </a:p>
          <a:p>
            <a:pPr lvl="1"/>
            <a:endParaRPr lang="en-US" sz="2400" dirty="0" smtClean="0">
              <a:effectLst/>
            </a:endParaRPr>
          </a:p>
          <a:p>
            <a:pPr lvl="1"/>
            <a:endParaRPr lang="en-GB" sz="2400" dirty="0">
              <a:effectLst/>
            </a:endParaRPr>
          </a:p>
          <a:p>
            <a:endParaRPr lang="en-US" dirty="0"/>
          </a:p>
        </p:txBody>
      </p:sp>
    </p:spTree>
    <p:extLst>
      <p:ext uri="{BB962C8B-B14F-4D97-AF65-F5344CB8AC3E}">
        <p14:creationId xmlns:p14="http://schemas.microsoft.com/office/powerpoint/2010/main" val="42366865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FF"/>
                </a:solidFill>
              </a:rPr>
              <a:t>NHS Privatisation</a:t>
            </a:r>
            <a:endParaRPr lang="en-US" dirty="0">
              <a:solidFill>
                <a:srgbClr val="0000FF"/>
              </a:solidFill>
            </a:endParaRPr>
          </a:p>
        </p:txBody>
      </p:sp>
      <p:sp>
        <p:nvSpPr>
          <p:cNvPr id="3" name="Content Placeholder 2"/>
          <p:cNvSpPr>
            <a:spLocks noGrp="1"/>
          </p:cNvSpPr>
          <p:nvPr>
            <p:ph idx="1"/>
          </p:nvPr>
        </p:nvSpPr>
        <p:spPr/>
        <p:txBody>
          <a:bodyPr>
            <a:normAutofit lnSpcReduction="10000"/>
          </a:bodyPr>
          <a:lstStyle/>
          <a:p>
            <a:r>
              <a:rPr lang="en-US" dirty="0" smtClean="0"/>
              <a:t>for-profit and non-profit private providers undertake services paid for and previously provided by the NHS</a:t>
            </a:r>
          </a:p>
          <a:p>
            <a:r>
              <a:rPr lang="en-US" dirty="0" smtClean="0"/>
              <a:t>Thatcher: contracting out support services (cleaning, laundry, </a:t>
            </a:r>
            <a:r>
              <a:rPr lang="en-US" dirty="0" err="1" smtClean="0"/>
              <a:t>portering</a:t>
            </a:r>
            <a:r>
              <a:rPr lang="en-US" dirty="0" smtClean="0"/>
              <a:t>, catering). NHS staff cut and </a:t>
            </a:r>
            <a:r>
              <a:rPr lang="en-US" dirty="0" err="1" smtClean="0"/>
              <a:t>casualised</a:t>
            </a:r>
            <a:endParaRPr lang="en-US" dirty="0" smtClean="0"/>
          </a:p>
          <a:p>
            <a:r>
              <a:rPr lang="en-US" dirty="0" smtClean="0"/>
              <a:t>Labour:  privatised clinical services e.g. independent sector treatment centres.</a:t>
            </a:r>
          </a:p>
          <a:p>
            <a:pPr marL="457200" lvl="1">
              <a:spcBef>
                <a:spcPts val="2000"/>
              </a:spcBef>
              <a:buFont typeface="Wingdings" pitchFamily="2" charset="2"/>
              <a:buChar char=""/>
            </a:pPr>
            <a:r>
              <a:rPr lang="en-US" sz="2400" dirty="0">
                <a:effectLst/>
              </a:rPr>
              <a:t>Accelerated after H&amp;SC Act 2012 and section 75</a:t>
            </a:r>
            <a:endParaRPr lang="en-GB" sz="2400" dirty="0">
              <a:effectLst/>
            </a:endParaRPr>
          </a:p>
          <a:p>
            <a:endParaRPr lang="en-US" dirty="0" smtClean="0"/>
          </a:p>
          <a:p>
            <a:endParaRPr lang="en-US" dirty="0"/>
          </a:p>
        </p:txBody>
      </p:sp>
    </p:spTree>
    <p:extLst>
      <p:ext uri="{BB962C8B-B14F-4D97-AF65-F5344CB8AC3E}">
        <p14:creationId xmlns:p14="http://schemas.microsoft.com/office/powerpoint/2010/main" val="144285698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FF"/>
                </a:solidFill>
              </a:rPr>
              <a:t>Privatisation – what’s wrong with it?</a:t>
            </a:r>
            <a:endParaRPr lang="en-US" dirty="0">
              <a:solidFill>
                <a:srgbClr val="0000FF"/>
              </a:solidFill>
            </a:endParaRPr>
          </a:p>
        </p:txBody>
      </p:sp>
      <p:sp>
        <p:nvSpPr>
          <p:cNvPr id="3" name="Content Placeholder 2"/>
          <p:cNvSpPr>
            <a:spLocks noGrp="1"/>
          </p:cNvSpPr>
          <p:nvPr>
            <p:ph idx="1"/>
          </p:nvPr>
        </p:nvSpPr>
        <p:spPr/>
        <p:txBody>
          <a:bodyPr>
            <a:normAutofit/>
          </a:bodyPr>
          <a:lstStyle/>
          <a:p>
            <a:r>
              <a:rPr lang="en-US" dirty="0" smtClean="0"/>
              <a:t>Huge costs of running market in health care,</a:t>
            </a:r>
          </a:p>
          <a:p>
            <a:r>
              <a:rPr lang="en-US" dirty="0" smtClean="0"/>
              <a:t>Private companies cut and downgrade staff</a:t>
            </a:r>
          </a:p>
          <a:p>
            <a:r>
              <a:rPr lang="en-US" dirty="0" smtClean="0"/>
              <a:t>Shareholder dividends take money from NHS</a:t>
            </a:r>
          </a:p>
          <a:p>
            <a:r>
              <a:rPr lang="en-US" dirty="0" smtClean="0"/>
              <a:t>“Cherry picking” undermines NHS services</a:t>
            </a:r>
          </a:p>
          <a:p>
            <a:r>
              <a:rPr lang="en-US" dirty="0" smtClean="0"/>
              <a:t>Unaccountable</a:t>
            </a:r>
          </a:p>
          <a:p>
            <a:r>
              <a:rPr lang="en-US" dirty="0" smtClean="0"/>
              <a:t>Parasitical on NHS for emergencies and staff</a:t>
            </a:r>
          </a:p>
          <a:p>
            <a:r>
              <a:rPr lang="en-US" dirty="0" smtClean="0"/>
              <a:t>Fragmentation – inefficient use of resources</a:t>
            </a:r>
            <a:endParaRPr lang="en-US" dirty="0"/>
          </a:p>
        </p:txBody>
      </p:sp>
    </p:spTree>
    <p:extLst>
      <p:ext uri="{BB962C8B-B14F-4D97-AF65-F5344CB8AC3E}">
        <p14:creationId xmlns:p14="http://schemas.microsoft.com/office/powerpoint/2010/main" val="2960896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FF"/>
                </a:solidFill>
              </a:rPr>
              <a:t>Costs of the market</a:t>
            </a:r>
            <a:endParaRPr lang="en-US" dirty="0">
              <a:solidFill>
                <a:srgbClr val="0000FF"/>
              </a:solidFill>
            </a:endParaRPr>
          </a:p>
        </p:txBody>
      </p:sp>
      <p:sp>
        <p:nvSpPr>
          <p:cNvPr id="3" name="Content Placeholder 2"/>
          <p:cNvSpPr>
            <a:spLocks noGrp="1"/>
          </p:cNvSpPr>
          <p:nvPr>
            <p:ph idx="1"/>
          </p:nvPr>
        </p:nvSpPr>
        <p:spPr/>
        <p:txBody>
          <a:bodyPr>
            <a:normAutofit/>
          </a:bodyPr>
          <a:lstStyle/>
          <a:p>
            <a:r>
              <a:rPr lang="en-US" dirty="0" smtClean="0"/>
              <a:t>Bureaucracy and purchaser-provider split</a:t>
            </a:r>
          </a:p>
          <a:p>
            <a:r>
              <a:rPr lang="en-US" dirty="0" smtClean="0"/>
              <a:t>Transaction costs</a:t>
            </a:r>
          </a:p>
          <a:p>
            <a:r>
              <a:rPr lang="en-US" dirty="0" smtClean="0"/>
              <a:t>Diversion of clinical and management time</a:t>
            </a:r>
          </a:p>
          <a:p>
            <a:r>
              <a:rPr lang="en-US" dirty="0" smtClean="0"/>
              <a:t>Cost of management consultants, lawyers, accountants</a:t>
            </a:r>
          </a:p>
          <a:p>
            <a:r>
              <a:rPr lang="en-US" dirty="0" smtClean="0"/>
              <a:t>Estimated £5-10 billion</a:t>
            </a:r>
          </a:p>
          <a:p>
            <a:r>
              <a:rPr lang="en-US" dirty="0" smtClean="0"/>
              <a:t>2010 Commons health select committee declared PP split a “costly failure”</a:t>
            </a:r>
            <a:endParaRPr lang="en-US" dirty="0"/>
          </a:p>
        </p:txBody>
      </p:sp>
    </p:spTree>
    <p:extLst>
      <p:ext uri="{BB962C8B-B14F-4D97-AF65-F5344CB8AC3E}">
        <p14:creationId xmlns:p14="http://schemas.microsoft.com/office/powerpoint/2010/main" val="131049857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FF"/>
                </a:solidFill>
              </a:rPr>
              <a:t>Rate of privatisation</a:t>
            </a:r>
            <a:endParaRPr lang="en-US" dirty="0">
              <a:solidFill>
                <a:srgbClr val="0000FF"/>
              </a:solidFill>
            </a:endParaRPr>
          </a:p>
        </p:txBody>
      </p:sp>
      <p:sp>
        <p:nvSpPr>
          <p:cNvPr id="3" name="Content Placeholder 2"/>
          <p:cNvSpPr>
            <a:spLocks noGrp="1"/>
          </p:cNvSpPr>
          <p:nvPr>
            <p:ph idx="1"/>
          </p:nvPr>
        </p:nvSpPr>
        <p:spPr/>
        <p:txBody>
          <a:bodyPr/>
          <a:lstStyle/>
          <a:p>
            <a:pPr marL="457200" lvl="1">
              <a:spcBef>
                <a:spcPts val="2000"/>
              </a:spcBef>
              <a:buFont typeface="Wingdings" pitchFamily="2" charset="2"/>
              <a:buChar char=""/>
            </a:pPr>
            <a:r>
              <a:rPr lang="en-US" sz="2400" b="1" dirty="0">
                <a:effectLst/>
              </a:rPr>
              <a:t>Government claimed only 6% of clinical services privatised but that was just until 2013, before section 75 regulations kicked in. </a:t>
            </a:r>
          </a:p>
          <a:p>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Amount of NHS contracts awarded through the market rising significantly. </a:t>
            </a:r>
            <a:endPar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Now abut 10% of clinical services provided by private sector.</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endParaRPr lang="en-US" dirty="0"/>
          </a:p>
        </p:txBody>
      </p:sp>
    </p:spTree>
    <p:extLst>
      <p:ext uri="{BB962C8B-B14F-4D97-AF65-F5344CB8AC3E}">
        <p14:creationId xmlns:p14="http://schemas.microsoft.com/office/powerpoint/2010/main" val="3353785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FF"/>
                </a:solidFill>
              </a:rPr>
              <a:t>NHS Support Federation</a:t>
            </a:r>
            <a:endParaRPr lang="en-US" dirty="0">
              <a:solidFill>
                <a:srgbClr val="0000FF"/>
              </a:solidFill>
            </a:endParaRPr>
          </a:p>
        </p:txBody>
      </p:sp>
      <p:sp>
        <p:nvSpPr>
          <p:cNvPr id="3" name="Content Placeholder 2"/>
          <p:cNvSpPr>
            <a:spLocks noGrp="1"/>
          </p:cNvSpPr>
          <p:nvPr>
            <p:ph idx="1"/>
          </p:nvPr>
        </p:nvSpPr>
        <p:spPr/>
        <p:txBody>
          <a:bodyPr>
            <a:normAutofit fontScale="85000" lnSpcReduction="20000"/>
          </a:bodyPr>
          <a:lstStyle/>
          <a:p>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In </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first six months since </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Health </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and Social Care Act came into effect (</a:t>
            </a:r>
            <a:r>
              <a:rPr lang="en-US" sz="2800" dirty="0" err="1">
                <a:ln w="18415" cmpd="sng">
                  <a:solidFill>
                    <a:srgbClr val="FFFFFF"/>
                  </a:solidFill>
                  <a:prstDash val="solid"/>
                </a:ln>
                <a:solidFill>
                  <a:srgbClr val="FFFFFF"/>
                </a:solidFill>
                <a:effectLst>
                  <a:outerShdw blurRad="63500" dir="3600000" algn="tl" rotWithShape="0">
                    <a:srgbClr val="000000">
                      <a:alpha val="70000"/>
                    </a:srgbClr>
                  </a:outerShdw>
                </a:effectLst>
              </a:rPr>
              <a:t>apr-sep</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 2013) over £400m of NHS </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contracts </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awarded. </a:t>
            </a:r>
            <a:endPar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 </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year later the number of awards in the same six-month period </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had </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doubled and their value was over seven times higher, at £3bn</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p>
          <a:p>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This </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financial year (2015/16</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)private </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sector </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won £</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2.1 billion worth of clinically related NHS contracts (37%). The not for profit sector </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won £</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955 million worth </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16%) and the </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NHS </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won £2.7 billion </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worth (47%)</a:t>
            </a:r>
            <a:endParaRPr lang="en-GB"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endParaRPr lang="en-US" sz="2800" dirty="0"/>
          </a:p>
        </p:txBody>
      </p:sp>
    </p:spTree>
    <p:extLst>
      <p:ext uri="{BB962C8B-B14F-4D97-AF65-F5344CB8AC3E}">
        <p14:creationId xmlns:p14="http://schemas.microsoft.com/office/powerpoint/2010/main" val="339786911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FF"/>
                </a:solidFill>
              </a:rPr>
              <a:t>Privatisation targets</a:t>
            </a:r>
            <a:endParaRPr lang="en-US" dirty="0">
              <a:solidFill>
                <a:srgbClr val="0000FF"/>
              </a:solidFill>
            </a:endParaRPr>
          </a:p>
        </p:txBody>
      </p:sp>
      <p:sp>
        <p:nvSpPr>
          <p:cNvPr id="3" name="Content Placeholder 2"/>
          <p:cNvSpPr>
            <a:spLocks noGrp="1"/>
          </p:cNvSpPr>
          <p:nvPr>
            <p:ph idx="1"/>
          </p:nvPr>
        </p:nvSpPr>
        <p:spPr/>
        <p:txBody>
          <a:bodyPr/>
          <a:lstStyle/>
          <a:p>
            <a:r>
              <a:rPr lang="en-US" dirty="0" smtClean="0"/>
              <a:t>Community care</a:t>
            </a:r>
          </a:p>
          <a:p>
            <a:r>
              <a:rPr lang="en-US" dirty="0" smtClean="0"/>
              <a:t>Elderly and end of life care</a:t>
            </a:r>
          </a:p>
          <a:p>
            <a:r>
              <a:rPr lang="en-US" dirty="0" smtClean="0"/>
              <a:t>Cancer care</a:t>
            </a:r>
          </a:p>
          <a:p>
            <a:r>
              <a:rPr lang="en-US" dirty="0" smtClean="0"/>
              <a:t>Ambulance service</a:t>
            </a:r>
          </a:p>
          <a:p>
            <a:r>
              <a:rPr lang="en-US" dirty="0" smtClean="0"/>
              <a:t>Mental health</a:t>
            </a:r>
          </a:p>
          <a:p>
            <a:r>
              <a:rPr lang="en-US" dirty="0" smtClean="0"/>
              <a:t>General practice</a:t>
            </a:r>
          </a:p>
          <a:p>
            <a:r>
              <a:rPr lang="en-US" dirty="0" smtClean="0"/>
              <a:t>Management and support services</a:t>
            </a:r>
            <a:endParaRPr lang="en-US" dirty="0"/>
          </a:p>
        </p:txBody>
      </p:sp>
    </p:spTree>
    <p:extLst>
      <p:ext uri="{BB962C8B-B14F-4D97-AF65-F5344CB8AC3E}">
        <p14:creationId xmlns:p14="http://schemas.microsoft.com/office/powerpoint/2010/main" val="122729861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FF"/>
                </a:solidFill>
              </a:rPr>
              <a:t>Some examples</a:t>
            </a:r>
            <a:endParaRPr lang="en-US" dirty="0">
              <a:solidFill>
                <a:srgbClr val="0000FF"/>
              </a:solidFill>
            </a:endParaRPr>
          </a:p>
        </p:txBody>
      </p:sp>
      <p:sp>
        <p:nvSpPr>
          <p:cNvPr id="3" name="Content Placeholder 2"/>
          <p:cNvSpPr>
            <a:spLocks noGrp="1"/>
          </p:cNvSpPr>
          <p:nvPr>
            <p:ph idx="1"/>
          </p:nvPr>
        </p:nvSpPr>
        <p:spPr/>
        <p:txBody>
          <a:bodyPr>
            <a:normAutofit/>
          </a:bodyPr>
          <a:lstStyle/>
          <a:p>
            <a:r>
              <a:rPr lang="en-US" dirty="0"/>
              <a:t>Virgin Care will be given a £700million contract to run </a:t>
            </a:r>
            <a:r>
              <a:rPr lang="en-US" dirty="0" smtClean="0"/>
              <a:t>NHS Bath </a:t>
            </a:r>
            <a:r>
              <a:rPr lang="en-US" dirty="0"/>
              <a:t>and North East Somerset - the first time a for-profit firm will deliver a council's social care for adults</a:t>
            </a:r>
            <a:r>
              <a:rPr lang="en-US" dirty="0" smtClean="0"/>
              <a:t>.</a:t>
            </a:r>
          </a:p>
          <a:p>
            <a:r>
              <a:rPr lang="en-US" dirty="0"/>
              <a:t>Spending on private firms to provide 999 ambulances has doubled in the last three years from £24m to £56m</a:t>
            </a:r>
            <a:r>
              <a:rPr lang="en-US" dirty="0" smtClean="0"/>
              <a:t>.</a:t>
            </a:r>
          </a:p>
          <a:p>
            <a:r>
              <a:rPr lang="en-US" dirty="0" smtClean="0"/>
              <a:t>Circle Health awarded contract to run musculoskeletal services in Greenwich</a:t>
            </a:r>
          </a:p>
          <a:p>
            <a:endParaRPr lang="en-US" dirty="0"/>
          </a:p>
        </p:txBody>
      </p:sp>
    </p:spTree>
    <p:extLst>
      <p:ext uri="{BB962C8B-B14F-4D97-AF65-F5344CB8AC3E}">
        <p14:creationId xmlns:p14="http://schemas.microsoft.com/office/powerpoint/2010/main" val="100361434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FF"/>
                </a:solidFill>
              </a:rPr>
              <a:t>Private Finance Initiative</a:t>
            </a:r>
            <a:endParaRPr lang="en-US" dirty="0">
              <a:solidFill>
                <a:srgbClr val="0000FF"/>
              </a:solidFill>
            </a:endParaRPr>
          </a:p>
        </p:txBody>
      </p:sp>
      <p:sp>
        <p:nvSpPr>
          <p:cNvPr id="3" name="Content Placeholder 2"/>
          <p:cNvSpPr>
            <a:spLocks noGrp="1"/>
          </p:cNvSpPr>
          <p:nvPr>
            <p:ph idx="1"/>
          </p:nvPr>
        </p:nvSpPr>
        <p:spPr/>
        <p:txBody>
          <a:bodyPr>
            <a:normAutofit lnSpcReduction="10000"/>
          </a:bodyPr>
          <a:lstStyle/>
          <a:p>
            <a:r>
              <a:rPr lang="en-US" dirty="0" smtClean="0"/>
              <a:t>Labour Government initiated dozens of hospital PFI schemes. Continued under Coalition and Tories.</a:t>
            </a:r>
          </a:p>
          <a:p>
            <a:r>
              <a:rPr lang="en-US" dirty="0" smtClean="0"/>
              <a:t>Costs were twice as much as government procurement. “buying house </a:t>
            </a:r>
            <a:r>
              <a:rPr lang="en-US" dirty="0"/>
              <a:t>with a credit card</a:t>
            </a:r>
            <a:r>
              <a:rPr lang="en-US" dirty="0" smtClean="0"/>
              <a:t>”</a:t>
            </a:r>
          </a:p>
          <a:p>
            <a:r>
              <a:rPr lang="en-US" dirty="0" smtClean="0"/>
              <a:t>9 </a:t>
            </a:r>
            <a:r>
              <a:rPr lang="en-US" dirty="0"/>
              <a:t>out of the 15 most in debited trusts </a:t>
            </a:r>
            <a:r>
              <a:rPr lang="en-US" dirty="0" smtClean="0"/>
              <a:t>have </a:t>
            </a:r>
            <a:r>
              <a:rPr lang="en-US" dirty="0"/>
              <a:t>PFI schemes. </a:t>
            </a:r>
            <a:endParaRPr lang="en-US" dirty="0" smtClean="0"/>
          </a:p>
          <a:p>
            <a:r>
              <a:rPr lang="en-US" dirty="0" smtClean="0"/>
              <a:t>Cost </a:t>
            </a:r>
            <a:r>
              <a:rPr lang="en-US" dirty="0"/>
              <a:t>to public purse will be £80bn for hospitals that cost nearly £13bn to build.</a:t>
            </a:r>
          </a:p>
          <a:p>
            <a:endParaRPr lang="en-US" dirty="0"/>
          </a:p>
        </p:txBody>
      </p:sp>
    </p:spTree>
    <p:extLst>
      <p:ext uri="{BB962C8B-B14F-4D97-AF65-F5344CB8AC3E}">
        <p14:creationId xmlns:p14="http://schemas.microsoft.com/office/powerpoint/2010/main" val="291202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0000FF"/>
                </a:solidFill>
              </a:rPr>
              <a:t>NHS hospitals get in on the act</a:t>
            </a:r>
            <a:endParaRPr lang="en-US" sz="3600" dirty="0">
              <a:solidFill>
                <a:srgbClr val="0000FF"/>
              </a:solidFill>
            </a:endParaRPr>
          </a:p>
        </p:txBody>
      </p:sp>
      <p:sp>
        <p:nvSpPr>
          <p:cNvPr id="3" name="Content Placeholder 2"/>
          <p:cNvSpPr>
            <a:spLocks noGrp="1"/>
          </p:cNvSpPr>
          <p:nvPr>
            <p:ph idx="1"/>
          </p:nvPr>
        </p:nvSpPr>
        <p:spPr/>
        <p:txBody>
          <a:bodyPr>
            <a:normAutofit fontScale="92500" lnSpcReduction="10000"/>
          </a:bodyPr>
          <a:lstStyle/>
          <a:p>
            <a:r>
              <a:rPr lang="en-US" dirty="0"/>
              <a:t>perverse situation </a:t>
            </a:r>
            <a:r>
              <a:rPr lang="en-US" dirty="0" err="1" smtClean="0"/>
              <a:t>whereextra</a:t>
            </a:r>
            <a:r>
              <a:rPr lang="en-US" dirty="0" smtClean="0"/>
              <a:t> </a:t>
            </a:r>
            <a:r>
              <a:rPr lang="en-US" dirty="0"/>
              <a:t>capacity in trusts is being used for private care, while 3.7 million NHS patients wait for treatment – the most since December 2007.</a:t>
            </a:r>
          </a:p>
          <a:p>
            <a:r>
              <a:rPr lang="en-US" dirty="0" smtClean="0"/>
              <a:t>Trusts across </a:t>
            </a:r>
            <a:r>
              <a:rPr lang="en-US" dirty="0"/>
              <a:t>England saw a 14% increase in income from private patients between 2012/13 to 2015/16</a:t>
            </a:r>
            <a:r>
              <a:rPr lang="en-US" dirty="0" smtClean="0"/>
              <a:t>.</a:t>
            </a:r>
          </a:p>
          <a:p>
            <a:r>
              <a:rPr lang="en-US" dirty="0"/>
              <a:t>Royal </a:t>
            </a:r>
            <a:r>
              <a:rPr lang="en-US" dirty="0" err="1"/>
              <a:t>Brompton</a:t>
            </a:r>
            <a:r>
              <a:rPr lang="en-US" dirty="0"/>
              <a:t> and </a:t>
            </a:r>
            <a:r>
              <a:rPr lang="en-US" dirty="0" err="1"/>
              <a:t>Harefield</a:t>
            </a:r>
            <a:r>
              <a:rPr lang="en-US" dirty="0"/>
              <a:t> NHS Foundation Trust brought in £39.3m in private income in 2015/16 – a 36% increase on 2012/13 – at a time when it is going through remedial action for missing waiting time targets.</a:t>
            </a:r>
            <a:endParaRPr lang="en-US" dirty="0" smtClean="0"/>
          </a:p>
          <a:p>
            <a:endParaRPr lang="en-US" dirty="0" smtClean="0"/>
          </a:p>
          <a:p>
            <a:endParaRPr lang="en-US" dirty="0"/>
          </a:p>
          <a:p>
            <a:endParaRPr lang="en-US" dirty="0"/>
          </a:p>
        </p:txBody>
      </p:sp>
    </p:spTree>
    <p:extLst>
      <p:ext uri="{BB962C8B-B14F-4D97-AF65-F5344CB8AC3E}">
        <p14:creationId xmlns:p14="http://schemas.microsoft.com/office/powerpoint/2010/main" val="261891913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srgbClr val="0000FF"/>
                </a:solidFill>
              </a:rPr>
              <a:t>S</a:t>
            </a:r>
            <a:r>
              <a:rPr lang="en-US" sz="2800" dirty="0" smtClean="0">
                <a:solidFill>
                  <a:srgbClr val="0000FF"/>
                </a:solidFill>
              </a:rPr>
              <a:t>pecial </a:t>
            </a:r>
            <a:r>
              <a:rPr lang="en-US" sz="2800" dirty="0">
                <a:solidFill>
                  <a:srgbClr val="0000FF"/>
                </a:solidFill>
              </a:rPr>
              <a:t>investigation by Pulse shows private healthcare in the UK is buoyant.</a:t>
            </a:r>
            <a:br>
              <a:rPr lang="en-US" sz="2800" dirty="0">
                <a:solidFill>
                  <a:srgbClr val="0000FF"/>
                </a:solidFill>
              </a:rPr>
            </a:br>
            <a:endParaRPr lang="en-US" sz="2800" dirty="0">
              <a:solidFill>
                <a:srgbClr val="0000FF"/>
              </a:solidFill>
            </a:endParaRPr>
          </a:p>
        </p:txBody>
      </p:sp>
      <p:sp>
        <p:nvSpPr>
          <p:cNvPr id="3" name="Content Placeholder 2"/>
          <p:cNvSpPr>
            <a:spLocks noGrp="1"/>
          </p:cNvSpPr>
          <p:nvPr>
            <p:ph idx="1"/>
          </p:nvPr>
        </p:nvSpPr>
        <p:spPr>
          <a:xfrm>
            <a:off x="955675" y="1232647"/>
            <a:ext cx="7232650" cy="5065245"/>
          </a:xfrm>
        </p:spPr>
        <p:txBody>
          <a:bodyPr>
            <a:normAutofit fontScale="85000" lnSpcReduction="20000"/>
          </a:bodyPr>
          <a:lstStyle/>
          <a:p>
            <a:r>
              <a:rPr lang="en-US" sz="2800" dirty="0" smtClean="0"/>
              <a:t>major </a:t>
            </a:r>
            <a:r>
              <a:rPr lang="en-US" sz="2800" dirty="0"/>
              <a:t>healthcare companies </a:t>
            </a:r>
            <a:r>
              <a:rPr lang="en-US" sz="2800" dirty="0" smtClean="0"/>
              <a:t>profits double</a:t>
            </a:r>
            <a:r>
              <a:rPr lang="en-US" sz="2800" dirty="0"/>
              <a:t>, </a:t>
            </a:r>
            <a:r>
              <a:rPr lang="en-US" sz="2800" dirty="0" smtClean="0"/>
              <a:t>citing pressures on NHS.</a:t>
            </a:r>
          </a:p>
          <a:p>
            <a:r>
              <a:rPr lang="en-US" sz="2800" dirty="0" smtClean="0"/>
              <a:t> BMI </a:t>
            </a:r>
            <a:r>
              <a:rPr lang="en-US" sz="2800" dirty="0"/>
              <a:t>Healthcare says it more than </a:t>
            </a:r>
            <a:r>
              <a:rPr lang="en-US" sz="2800" dirty="0" smtClean="0"/>
              <a:t>doubled </a:t>
            </a:r>
            <a:r>
              <a:rPr lang="en-US" sz="2800" dirty="0"/>
              <a:t>profits last </a:t>
            </a:r>
            <a:r>
              <a:rPr lang="en-US" sz="2800" dirty="0" smtClean="0"/>
              <a:t>year. </a:t>
            </a:r>
            <a:r>
              <a:rPr lang="en-US" sz="2800" dirty="0"/>
              <a:t>Spire, which runs a network of 38 private hospitals, has seen revenue and patient volumes increase by 30% and 20% respectively in the past five years, </a:t>
            </a:r>
            <a:endParaRPr lang="en-US" sz="2800" dirty="0" smtClean="0"/>
          </a:p>
          <a:p>
            <a:r>
              <a:rPr lang="en-US" sz="2800" dirty="0"/>
              <a:t>‘self-pay’ market could grow by 10-15% a year over the next three years</a:t>
            </a:r>
            <a:r>
              <a:rPr lang="en-US" sz="2800" dirty="0" smtClean="0"/>
              <a:t>.</a:t>
            </a:r>
          </a:p>
          <a:p>
            <a:r>
              <a:rPr lang="en-US" sz="2800" dirty="0" smtClean="0"/>
              <a:t>CCGs expanding </a:t>
            </a:r>
            <a:r>
              <a:rPr lang="en-US" sz="2800" dirty="0"/>
              <a:t>use of </a:t>
            </a:r>
            <a:r>
              <a:rPr lang="en-US" sz="2800" dirty="0" smtClean="0"/>
              <a:t>private </a:t>
            </a:r>
            <a:r>
              <a:rPr lang="en-US" sz="2800" dirty="0"/>
              <a:t>sector to reduce waiting lists, with commissioning of care from private hospitals growing by 18% between 2013/14 and 2015/16. </a:t>
            </a:r>
            <a:endParaRPr lang="en-US" sz="2800" dirty="0" smtClean="0"/>
          </a:p>
          <a:p>
            <a:endParaRPr lang="en-US" dirty="0"/>
          </a:p>
        </p:txBody>
      </p:sp>
    </p:spTree>
    <p:extLst>
      <p:ext uri="{BB962C8B-B14F-4D97-AF65-F5344CB8AC3E}">
        <p14:creationId xmlns:p14="http://schemas.microsoft.com/office/powerpoint/2010/main" val="202619721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Simon Stevens 5 Year Forward View</a:t>
            </a:r>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r>
              <a:rPr lang="en-US" dirty="0">
                <a:effectLst/>
              </a:rPr>
              <a:t>P</a:t>
            </a:r>
            <a:r>
              <a:rPr lang="en-US" dirty="0" smtClean="0">
                <a:effectLst/>
              </a:rPr>
              <a:t>ublished October </a:t>
            </a:r>
            <a:r>
              <a:rPr lang="en-US" dirty="0">
                <a:effectLst/>
              </a:rPr>
              <a:t>2014 by NHS England, </a:t>
            </a:r>
            <a:r>
              <a:rPr lang="en-US" dirty="0" smtClean="0">
                <a:effectLst/>
              </a:rPr>
              <a:t>“vision for future” </a:t>
            </a:r>
            <a:r>
              <a:rPr lang="en-US" dirty="0">
                <a:effectLst/>
              </a:rPr>
              <a:t>based </a:t>
            </a:r>
            <a:r>
              <a:rPr lang="en-US" dirty="0" smtClean="0">
                <a:effectLst/>
              </a:rPr>
              <a:t>on new </a:t>
            </a:r>
            <a:r>
              <a:rPr lang="en-US" dirty="0">
                <a:effectLst/>
              </a:rPr>
              <a:t>models of </a:t>
            </a:r>
            <a:r>
              <a:rPr lang="en-US" dirty="0" smtClean="0">
                <a:effectLst/>
              </a:rPr>
              <a:t>care:</a:t>
            </a:r>
            <a:endParaRPr lang="en-GB" dirty="0">
              <a:effectLst/>
            </a:endParaRPr>
          </a:p>
          <a:p>
            <a:pPr lvl="1"/>
            <a:r>
              <a:rPr lang="en-US" dirty="0">
                <a:effectLst/>
              </a:rPr>
              <a:t>Multi -specialty community providers</a:t>
            </a:r>
            <a:endParaRPr lang="en-GB" dirty="0">
              <a:effectLst/>
            </a:endParaRPr>
          </a:p>
          <a:p>
            <a:pPr lvl="1"/>
            <a:r>
              <a:rPr lang="en-US" dirty="0">
                <a:effectLst/>
              </a:rPr>
              <a:t>primary and acute care </a:t>
            </a:r>
            <a:r>
              <a:rPr lang="en-US" dirty="0" smtClean="0">
                <a:effectLst/>
              </a:rPr>
              <a:t>systems</a:t>
            </a:r>
            <a:endParaRPr lang="en-GB" dirty="0">
              <a:effectLst/>
            </a:endParaRPr>
          </a:p>
          <a:p>
            <a:pPr lvl="1"/>
            <a:r>
              <a:rPr lang="en-US" dirty="0">
                <a:effectLst/>
              </a:rPr>
              <a:t>urgent and emergency care </a:t>
            </a:r>
            <a:r>
              <a:rPr lang="en-US" dirty="0" smtClean="0">
                <a:effectLst/>
              </a:rPr>
              <a:t>networks</a:t>
            </a:r>
          </a:p>
          <a:p>
            <a:r>
              <a:rPr lang="en-US" dirty="0" smtClean="0">
                <a:effectLst/>
              </a:rPr>
              <a:t>Aims to save £22bn pa by 2021 – linked to STPs</a:t>
            </a:r>
          </a:p>
          <a:p>
            <a:r>
              <a:rPr lang="en-US" dirty="0">
                <a:effectLst/>
              </a:rPr>
              <a:t>M</a:t>
            </a:r>
            <a:r>
              <a:rPr lang="en-US" dirty="0" smtClean="0">
                <a:effectLst/>
              </a:rPr>
              <a:t>ajor service reconfigurations i.e. cuts and closures</a:t>
            </a:r>
          </a:p>
          <a:p>
            <a:r>
              <a:rPr lang="en-US" dirty="0" smtClean="0">
                <a:effectLst/>
              </a:rPr>
              <a:t>“accountable care organisations”: ripe for privatisation</a:t>
            </a:r>
          </a:p>
          <a:p>
            <a:pPr lvl="1">
              <a:buFont typeface="Wingdings" charset="2"/>
              <a:buChar char="v"/>
            </a:pPr>
            <a:endParaRPr lang="en-US" dirty="0" smtClean="0">
              <a:effectLst/>
            </a:endParaRPr>
          </a:p>
        </p:txBody>
      </p:sp>
    </p:spTree>
    <p:extLst>
      <p:ext uri="{BB962C8B-B14F-4D97-AF65-F5344CB8AC3E}">
        <p14:creationId xmlns:p14="http://schemas.microsoft.com/office/powerpoint/2010/main" val="195256126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Devolution</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dirty="0">
                <a:effectLst/>
              </a:rPr>
              <a:t>G</a:t>
            </a:r>
            <a:r>
              <a:rPr lang="en-US" dirty="0" smtClean="0">
                <a:effectLst/>
              </a:rPr>
              <a:t>overnment </a:t>
            </a:r>
            <a:r>
              <a:rPr lang="en-US" dirty="0">
                <a:effectLst/>
              </a:rPr>
              <a:t>divesting itself of responsibility </a:t>
            </a:r>
            <a:r>
              <a:rPr lang="en-US" dirty="0" smtClean="0">
                <a:effectLst/>
              </a:rPr>
              <a:t>for </a:t>
            </a:r>
            <a:r>
              <a:rPr lang="en-US" dirty="0">
                <a:effectLst/>
              </a:rPr>
              <a:t>its health and social care </a:t>
            </a:r>
            <a:r>
              <a:rPr lang="en-US" dirty="0" smtClean="0">
                <a:effectLst/>
              </a:rPr>
              <a:t>decisions, passing blame to local authorities</a:t>
            </a:r>
          </a:p>
          <a:p>
            <a:pPr lvl="1"/>
            <a:r>
              <a:rPr lang="en-US" dirty="0" smtClean="0">
                <a:effectLst/>
              </a:rPr>
              <a:t>No guarantee of national </a:t>
            </a:r>
            <a:r>
              <a:rPr lang="en-US" dirty="0">
                <a:effectLst/>
              </a:rPr>
              <a:t>entitlement to universal and comprehensive </a:t>
            </a:r>
            <a:r>
              <a:rPr lang="en-US" dirty="0" smtClean="0">
                <a:effectLst/>
              </a:rPr>
              <a:t>service.</a:t>
            </a:r>
          </a:p>
          <a:p>
            <a:pPr lvl="1"/>
            <a:r>
              <a:rPr lang="en-US" dirty="0" smtClean="0">
                <a:effectLst/>
              </a:rPr>
              <a:t>Grossly inadequate funding of health and social care</a:t>
            </a:r>
          </a:p>
          <a:p>
            <a:pPr lvl="1"/>
            <a:r>
              <a:rPr lang="en-US" dirty="0" smtClean="0">
                <a:effectLst/>
              </a:rPr>
              <a:t>Redefining health as social care so it can be means tested and charged for</a:t>
            </a:r>
          </a:p>
          <a:p>
            <a:pPr lvl="1"/>
            <a:r>
              <a:rPr lang="en-US" dirty="0" smtClean="0">
                <a:effectLst/>
              </a:rPr>
              <a:t>Lack of democratic accountability. </a:t>
            </a:r>
          </a:p>
          <a:p>
            <a:pPr lvl="1"/>
            <a:endParaRPr lang="en-US" dirty="0" smtClean="0">
              <a:effectLst/>
            </a:endParaRPr>
          </a:p>
          <a:p>
            <a:pPr lvl="1"/>
            <a:endParaRPr lang="en-US" dirty="0" smtClean="0">
              <a:effectLst/>
            </a:endParaRPr>
          </a:p>
        </p:txBody>
      </p:sp>
    </p:spTree>
    <p:extLst>
      <p:ext uri="{BB962C8B-B14F-4D97-AF65-F5344CB8AC3E}">
        <p14:creationId xmlns:p14="http://schemas.microsoft.com/office/powerpoint/2010/main" val="1023596474"/>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Sustainability and Transformation Plans</a:t>
            </a:r>
            <a:endParaRPr lang="en-US" dirty="0">
              <a:solidFill>
                <a:srgbClr val="FF0000"/>
              </a:solidFill>
            </a:endParaRPr>
          </a:p>
        </p:txBody>
      </p:sp>
      <p:sp>
        <p:nvSpPr>
          <p:cNvPr id="3" name="Content Placeholder 2"/>
          <p:cNvSpPr>
            <a:spLocks noGrp="1"/>
          </p:cNvSpPr>
          <p:nvPr>
            <p:ph idx="1"/>
          </p:nvPr>
        </p:nvSpPr>
        <p:spPr/>
        <p:txBody>
          <a:bodyPr>
            <a:normAutofit fontScale="92500"/>
          </a:bodyPr>
          <a:lstStyle/>
          <a:p>
            <a:r>
              <a:rPr lang="en-US" dirty="0">
                <a:effectLst/>
              </a:rPr>
              <a:t>NHS England’s document</a:t>
            </a:r>
            <a:r>
              <a:rPr lang="en-US" i="1" dirty="0">
                <a:effectLst/>
              </a:rPr>
              <a:t>, Delivering the Forward View: NHS planning guidance 2016/17 – 2020/21, </a:t>
            </a:r>
            <a:r>
              <a:rPr lang="en-US" dirty="0">
                <a:effectLst/>
              </a:rPr>
              <a:t>published just before Christmas </a:t>
            </a:r>
            <a:r>
              <a:rPr lang="en-US" dirty="0" smtClean="0">
                <a:effectLst/>
              </a:rPr>
              <a:t>2015.</a:t>
            </a:r>
          </a:p>
          <a:p>
            <a:r>
              <a:rPr lang="en-US" dirty="0" smtClean="0">
                <a:effectLst/>
              </a:rPr>
              <a:t>calls </a:t>
            </a:r>
            <a:r>
              <a:rPr lang="en-US" dirty="0">
                <a:effectLst/>
              </a:rPr>
              <a:t>on ‘local health systems’, consisting of ‘clinicians, patients, carers, citizens, and local community partners including the independent and voluntary sectors, and local government through health and wellbeing boards’, to </a:t>
            </a:r>
            <a:endParaRPr lang="en-US" dirty="0" smtClean="0">
              <a:effectLst/>
            </a:endParaRPr>
          </a:p>
          <a:p>
            <a:r>
              <a:rPr lang="en-US" dirty="0" smtClean="0">
                <a:effectLst/>
              </a:rPr>
              <a:t>‘</a:t>
            </a:r>
            <a:r>
              <a:rPr lang="en-US" dirty="0">
                <a:effectLst/>
              </a:rPr>
              <a:t>work together to develop robust plans to transform the way that health and care is planned and delivered for their populations’</a:t>
            </a:r>
            <a:r>
              <a:rPr lang="en-US" dirty="0" smtClean="0">
                <a:effectLst/>
              </a:rPr>
              <a:t>. </a:t>
            </a:r>
            <a:endParaRPr lang="en-US" dirty="0"/>
          </a:p>
          <a:p>
            <a:endParaRPr lang="en-US" dirty="0"/>
          </a:p>
        </p:txBody>
      </p:sp>
    </p:spTree>
    <p:extLst>
      <p:ext uri="{BB962C8B-B14F-4D97-AF65-F5344CB8AC3E}">
        <p14:creationId xmlns:p14="http://schemas.microsoft.com/office/powerpoint/2010/main" val="149440254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STPs</a:t>
            </a:r>
            <a:endParaRPr lang="en-US" dirty="0">
              <a:solidFill>
                <a:srgbClr val="FF0000"/>
              </a:solidFill>
            </a:endParaRPr>
          </a:p>
        </p:txBody>
      </p:sp>
      <p:sp>
        <p:nvSpPr>
          <p:cNvPr id="3" name="Content Placeholder 2"/>
          <p:cNvSpPr>
            <a:spLocks noGrp="1"/>
          </p:cNvSpPr>
          <p:nvPr>
            <p:ph idx="1"/>
          </p:nvPr>
        </p:nvSpPr>
        <p:spPr/>
        <p:txBody>
          <a:bodyPr>
            <a:normAutofit fontScale="40000" lnSpcReduction="20000"/>
          </a:bodyPr>
          <a:lstStyle/>
          <a:p>
            <a:pPr marL="0" indent="0">
              <a:buNone/>
            </a:pPr>
            <a:r>
              <a:rPr lang="en-GB" sz="8000" dirty="0">
                <a:solidFill>
                  <a:srgbClr val="FF0000"/>
                </a:solidFill>
              </a:rPr>
              <a:t>Sustainability</a:t>
            </a:r>
          </a:p>
          <a:p>
            <a:pPr marL="457200" lvl="1" indent="0">
              <a:buNone/>
            </a:pPr>
            <a:r>
              <a:rPr lang="en-GB" sz="8000" dirty="0"/>
              <a:t>To “balance” health budget by 2018 and eliminate the deficit</a:t>
            </a:r>
          </a:p>
          <a:p>
            <a:pPr marL="457200" lvl="1" indent="0">
              <a:buNone/>
            </a:pPr>
            <a:r>
              <a:rPr lang="en-GB" sz="8000" dirty="0"/>
              <a:t>Meet target of £22 bn “efficiency savings’ by 2021</a:t>
            </a:r>
          </a:p>
          <a:p>
            <a:pPr marL="0" indent="0">
              <a:buNone/>
            </a:pPr>
            <a:r>
              <a:rPr lang="en-GB" sz="8000" dirty="0">
                <a:solidFill>
                  <a:srgbClr val="FF0000"/>
                </a:solidFill>
              </a:rPr>
              <a:t>Transformation</a:t>
            </a:r>
          </a:p>
          <a:p>
            <a:pPr marL="457200" lvl="1" indent="0">
              <a:buNone/>
            </a:pPr>
            <a:r>
              <a:rPr lang="en-GB" sz="8000" dirty="0"/>
              <a:t>New models of care (5 Year Forward View)</a:t>
            </a:r>
          </a:p>
          <a:p>
            <a:endParaRPr lang="en-US" dirty="0"/>
          </a:p>
        </p:txBody>
      </p:sp>
    </p:spTree>
    <p:extLst>
      <p:ext uri="{BB962C8B-B14F-4D97-AF65-F5344CB8AC3E}">
        <p14:creationId xmlns:p14="http://schemas.microsoft.com/office/powerpoint/2010/main" val="3359864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
            </a:r>
            <a:br>
              <a:rPr lang="en-US" sz="3600" dirty="0" smtClean="0"/>
            </a:br>
            <a:r>
              <a:rPr lang="en-US" sz="3600" dirty="0" smtClean="0">
                <a:solidFill>
                  <a:srgbClr val="FF0000"/>
                </a:solidFill>
              </a:rPr>
              <a:t>Sustainability </a:t>
            </a:r>
            <a:r>
              <a:rPr lang="en-US" sz="3600" dirty="0">
                <a:solidFill>
                  <a:srgbClr val="FF0000"/>
                </a:solidFill>
              </a:rPr>
              <a:t>and Transformation </a:t>
            </a:r>
            <a:r>
              <a:rPr lang="en-US" sz="3600" dirty="0" smtClean="0">
                <a:solidFill>
                  <a:srgbClr val="FF0000"/>
                </a:solidFill>
              </a:rPr>
              <a:t>Plans (STPs)</a:t>
            </a:r>
            <a:r>
              <a:rPr lang="en-US" sz="3600" dirty="0">
                <a:solidFill>
                  <a:srgbClr val="FF0000"/>
                </a:solidFill>
              </a:rPr>
              <a:t/>
            </a:r>
            <a:br>
              <a:rPr lang="en-US" sz="3600" dirty="0">
                <a:solidFill>
                  <a:srgbClr val="FF0000"/>
                </a:solidFill>
              </a:rPr>
            </a:br>
            <a:r>
              <a:rPr lang="en-US" sz="3600" dirty="0" smtClean="0">
                <a:solidFill>
                  <a:srgbClr val="FF0000"/>
                </a:solidFill>
              </a:rPr>
              <a:t> </a:t>
            </a:r>
            <a:endParaRPr lang="en-US" sz="3600" dirty="0">
              <a:solidFill>
                <a:srgbClr val="FF0000"/>
              </a:solidFill>
            </a:endParaRPr>
          </a:p>
        </p:txBody>
      </p:sp>
      <p:sp>
        <p:nvSpPr>
          <p:cNvPr id="3" name="Content Placeholder 2"/>
          <p:cNvSpPr>
            <a:spLocks noGrp="1"/>
          </p:cNvSpPr>
          <p:nvPr>
            <p:ph idx="1"/>
          </p:nvPr>
        </p:nvSpPr>
        <p:spPr>
          <a:xfrm>
            <a:off x="955675" y="1446576"/>
            <a:ext cx="7232650" cy="4444638"/>
          </a:xfrm>
        </p:spPr>
        <p:txBody>
          <a:bodyPr>
            <a:normAutofit fontScale="25000" lnSpcReduction="20000"/>
          </a:bodyPr>
          <a:lstStyle/>
          <a:p>
            <a:r>
              <a:rPr lang="en-US" sz="11200" dirty="0"/>
              <a:t>England </a:t>
            </a:r>
            <a:r>
              <a:rPr lang="en-US" sz="11200" dirty="0" smtClean="0"/>
              <a:t>carved </a:t>
            </a:r>
            <a:r>
              <a:rPr lang="en-US" sz="11200" dirty="0"/>
              <a:t>into 44 </a:t>
            </a:r>
            <a:r>
              <a:rPr lang="en-US" sz="11200" dirty="0" smtClean="0"/>
              <a:t>STPs covering on average 1.2m people, 3 or 4 councils, 5 CCGs</a:t>
            </a:r>
          </a:p>
          <a:p>
            <a:r>
              <a:rPr lang="en-GB" sz="11200" dirty="0" smtClean="0"/>
              <a:t>Final STPs </a:t>
            </a:r>
            <a:r>
              <a:rPr lang="en-GB" sz="11200" dirty="0"/>
              <a:t>to be announced after October</a:t>
            </a:r>
          </a:p>
          <a:p>
            <a:r>
              <a:rPr lang="en-GB" sz="11200" dirty="0"/>
              <a:t>Limited Consultation January 2017 </a:t>
            </a:r>
            <a:endParaRPr lang="en-GB" sz="11200" dirty="0" smtClean="0"/>
          </a:p>
          <a:p>
            <a:r>
              <a:rPr lang="en-GB" sz="11200" dirty="0" smtClean="0"/>
              <a:t>Implementation during 2017</a:t>
            </a:r>
          </a:p>
          <a:p>
            <a:r>
              <a:rPr lang="en-GB" sz="11200" dirty="0"/>
              <a:t>No statutory </a:t>
            </a:r>
            <a:r>
              <a:rPr lang="en-GB" sz="11200" dirty="0" smtClean="0"/>
              <a:t>underpinning</a:t>
            </a:r>
          </a:p>
          <a:p>
            <a:r>
              <a:rPr lang="en-GB" sz="11200" dirty="0" smtClean="0"/>
              <a:t>Secret</a:t>
            </a:r>
            <a:endParaRPr lang="en-GB" sz="11200" dirty="0"/>
          </a:p>
          <a:p>
            <a:endParaRPr lang="en-GB" sz="8000" dirty="0"/>
          </a:p>
          <a:p>
            <a:pPr marL="0" indent="0">
              <a:buNone/>
            </a:pPr>
            <a:endParaRPr lang="en-US" sz="3200" dirty="0"/>
          </a:p>
        </p:txBody>
      </p:sp>
    </p:spTree>
    <p:extLst>
      <p:ext uri="{BB962C8B-B14F-4D97-AF65-F5344CB8AC3E}">
        <p14:creationId xmlns:p14="http://schemas.microsoft.com/office/powerpoint/2010/main" val="68366277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0000"/>
                </a:solidFill>
              </a:rPr>
              <a:t>No legal basis exists for making STPs </a:t>
            </a:r>
            <a:endParaRPr lang="en-US" dirty="0">
              <a:solidFill>
                <a:srgbClr val="FF0000"/>
              </a:solidFill>
            </a:endParaRPr>
          </a:p>
        </p:txBody>
      </p:sp>
      <p:sp>
        <p:nvSpPr>
          <p:cNvPr id="3" name="Content Placeholder 2"/>
          <p:cNvSpPr>
            <a:spLocks noGrp="1"/>
          </p:cNvSpPr>
          <p:nvPr>
            <p:ph idx="1"/>
          </p:nvPr>
        </p:nvSpPr>
        <p:spPr/>
        <p:txBody>
          <a:bodyPr>
            <a:normAutofit fontScale="85000" lnSpcReduction="10000"/>
          </a:bodyPr>
          <a:lstStyle/>
          <a:p>
            <a:pPr marL="0" indent="0">
              <a:buNone/>
            </a:pPr>
            <a:r>
              <a:rPr lang="en-GB" b="1" dirty="0"/>
              <a:t>Commons written answer tabled on 7 June </a:t>
            </a:r>
            <a:r>
              <a:rPr lang="en-GB" b="1" dirty="0" smtClean="0"/>
              <a:t>2016</a:t>
            </a:r>
            <a:endParaRPr lang="en-GB" b="1" dirty="0"/>
          </a:p>
          <a:p>
            <a:pPr marL="0" indent="0">
              <a:buNone/>
            </a:pPr>
            <a:r>
              <a:rPr lang="en-GB" b="1" dirty="0"/>
              <a:t>To ask the Secretary of State for Health, what the legal status of a Sustainability and Transformation Plan will be. (39613) </a:t>
            </a:r>
          </a:p>
          <a:p>
            <a:pPr marL="0" indent="0">
              <a:buNone/>
            </a:pPr>
            <a:r>
              <a:rPr lang="en-GB" b="1" dirty="0"/>
              <a:t>George Freeman</a:t>
            </a:r>
            <a:r>
              <a:rPr lang="en-GB" b="1" dirty="0" smtClean="0"/>
              <a:t>:</a:t>
            </a:r>
            <a:endParaRPr lang="en-GB" b="1" dirty="0"/>
          </a:p>
          <a:p>
            <a:pPr marL="0" indent="0">
              <a:buNone/>
            </a:pPr>
            <a:r>
              <a:rPr lang="en-GB" b="1" dirty="0"/>
              <a:t>“The Sustainability and Transformation Plans (STP) has no legal basis. Any plans submitted will be proposals that will form the basis for discussion. Depending on the level of local and national agreement, they may form the basis for further plans and actions that will be subject to the same legal and best practice requirements that govern the National Health Service.”</a:t>
            </a:r>
          </a:p>
          <a:p>
            <a:endParaRPr lang="en-US" dirty="0"/>
          </a:p>
        </p:txBody>
      </p:sp>
    </p:spTree>
    <p:extLst>
      <p:ext uri="{BB962C8B-B14F-4D97-AF65-F5344CB8AC3E}">
        <p14:creationId xmlns:p14="http://schemas.microsoft.com/office/powerpoint/2010/main" val="306790172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a:solidFill>
                  <a:srgbClr val="FF0000"/>
                </a:solidFill>
              </a:rPr>
              <a:t>A new ‘top-down reorganisation’, but unaccountable</a:t>
            </a:r>
            <a:endParaRPr lang="en-US" sz="3600" dirty="0">
              <a:solidFill>
                <a:srgbClr val="FF0000"/>
              </a:solidFill>
            </a:endParaRPr>
          </a:p>
        </p:txBody>
      </p:sp>
      <p:sp>
        <p:nvSpPr>
          <p:cNvPr id="3" name="Content Placeholder 2"/>
          <p:cNvSpPr>
            <a:spLocks noGrp="1"/>
          </p:cNvSpPr>
          <p:nvPr>
            <p:ph idx="1"/>
          </p:nvPr>
        </p:nvSpPr>
        <p:spPr/>
        <p:txBody>
          <a:bodyPr/>
          <a:lstStyle/>
          <a:p>
            <a:r>
              <a:rPr lang="en-GB" b="1" dirty="0"/>
              <a:t>There are no legal structures for making plans for the ‘footprint’ areas comprising several local authorities and CCGs</a:t>
            </a:r>
          </a:p>
          <a:p>
            <a:r>
              <a:rPr lang="en-GB" b="1" dirty="0"/>
              <a:t>The planning process is informal and secret </a:t>
            </a:r>
          </a:p>
          <a:p>
            <a:r>
              <a:rPr lang="en-GB" b="1" dirty="0"/>
              <a:t>The plans are not subject to scrutiny by parliament, and no person or organisation is accountable for the </a:t>
            </a:r>
            <a:r>
              <a:rPr lang="en-GB" b="1" dirty="0" smtClean="0"/>
              <a:t>consequences</a:t>
            </a:r>
            <a:endParaRPr lang="en-GB" b="1" dirty="0"/>
          </a:p>
        </p:txBody>
      </p:sp>
    </p:spTree>
    <p:extLst>
      <p:ext uri="{BB962C8B-B14F-4D97-AF65-F5344CB8AC3E}">
        <p14:creationId xmlns:p14="http://schemas.microsoft.com/office/powerpoint/2010/main" val="244777005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0000"/>
                </a:solidFill>
              </a:rPr>
              <a:t>What every STP must do</a:t>
            </a:r>
            <a:endParaRPr lang="en-US" dirty="0">
              <a:solidFill>
                <a:srgbClr val="FF0000"/>
              </a:solidFill>
            </a:endParaRPr>
          </a:p>
        </p:txBody>
      </p:sp>
      <p:sp>
        <p:nvSpPr>
          <p:cNvPr id="3" name="Content Placeholder 2"/>
          <p:cNvSpPr>
            <a:spLocks noGrp="1"/>
          </p:cNvSpPr>
          <p:nvPr>
            <p:ph idx="1"/>
          </p:nvPr>
        </p:nvSpPr>
        <p:spPr/>
        <p:txBody>
          <a:bodyPr>
            <a:normAutofit fontScale="85000" lnSpcReduction="10000"/>
          </a:bodyPr>
          <a:lstStyle/>
          <a:p>
            <a:r>
              <a:rPr lang="en-GB" b="1" dirty="0"/>
              <a:t>By 2021 the gap between the funds needed to maintain the existing level of NHS services and what the government proposed to spend, is about £30bn.</a:t>
            </a:r>
          </a:p>
          <a:p>
            <a:r>
              <a:rPr lang="en-GB" b="1" dirty="0"/>
              <a:t>George Osborne allocated additional funds reaching £10bn a year by 2021, to allow the NHS to transform itself in such a way as to close the remaining gap of £20bn</a:t>
            </a:r>
          </a:p>
          <a:p>
            <a:r>
              <a:rPr lang="en-GB" b="1" dirty="0"/>
              <a:t>Each ‘local health economy’ must therefore spend on average  £20bn/44, or £450 million a year, less by 2021</a:t>
            </a:r>
          </a:p>
          <a:p>
            <a:r>
              <a:rPr lang="en-GB" b="1" dirty="0"/>
              <a:t>This is being enforced by tight Treasury controls on CCGs and the threat of losing a share of the STF</a:t>
            </a:r>
          </a:p>
          <a:p>
            <a:endParaRPr lang="en-US" dirty="0"/>
          </a:p>
        </p:txBody>
      </p:sp>
    </p:spTree>
    <p:extLst>
      <p:ext uri="{BB962C8B-B14F-4D97-AF65-F5344CB8AC3E}">
        <p14:creationId xmlns:p14="http://schemas.microsoft.com/office/powerpoint/2010/main" val="238108111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STPs – what the pundits say</a:t>
            </a:r>
            <a:endParaRPr lang="en-US" dirty="0">
              <a:solidFill>
                <a:srgbClr val="FF0000"/>
              </a:solidFill>
            </a:endParaRPr>
          </a:p>
        </p:txBody>
      </p:sp>
      <p:sp>
        <p:nvSpPr>
          <p:cNvPr id="3" name="Content Placeholder 2"/>
          <p:cNvSpPr>
            <a:spLocks noGrp="1"/>
          </p:cNvSpPr>
          <p:nvPr>
            <p:ph idx="1"/>
          </p:nvPr>
        </p:nvSpPr>
        <p:spPr/>
        <p:txBody>
          <a:bodyPr>
            <a:normAutofit fontScale="92500"/>
          </a:bodyPr>
          <a:lstStyle/>
          <a:p>
            <a:r>
              <a:rPr lang="en-US" dirty="0" smtClean="0">
                <a:effectLst/>
              </a:rPr>
              <a:t>King’s </a:t>
            </a:r>
            <a:r>
              <a:rPr lang="en-US" dirty="0">
                <a:effectLst/>
              </a:rPr>
              <a:t>Fund says that ‘It is inconceivable that the NHS will be able to achieve both financial sustainability and large-scale transformation within these financial constraints’. </a:t>
            </a:r>
            <a:endParaRPr lang="en-US" dirty="0" smtClean="0">
              <a:effectLst/>
            </a:endParaRP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Julia Simon, former head of NHSE’s commissioning policy unit said: ‘Everyone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will submit a plan, because they have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to.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'But it means there is a lot of blue sky thinking and then you have a lot of lies in the system about the financial position, benefits that will be delivered - it’s just a construct, not a reality.'</a:t>
            </a:r>
          </a:p>
          <a:p>
            <a:endParaRPr lang="en-US" dirty="0"/>
          </a:p>
        </p:txBody>
      </p:sp>
    </p:spTree>
    <p:extLst>
      <p:ext uri="{BB962C8B-B14F-4D97-AF65-F5344CB8AC3E}">
        <p14:creationId xmlns:p14="http://schemas.microsoft.com/office/powerpoint/2010/main" val="186241251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rcRect t="7502" b="7502"/>
          <a:stretch>
            <a:fillRect/>
          </a:stretch>
        </p:blipFill>
        <p:spPr>
          <a:xfrm>
            <a:off x="955675" y="88900"/>
            <a:ext cx="7232650" cy="6543675"/>
          </a:xfrm>
        </p:spPr>
      </p:pic>
    </p:spTree>
    <p:extLst>
      <p:ext uri="{BB962C8B-B14F-4D97-AF65-F5344CB8AC3E}">
        <p14:creationId xmlns:p14="http://schemas.microsoft.com/office/powerpoint/2010/main" val="151346738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STPs “soft sell”</a:t>
            </a:r>
            <a:endParaRPr lang="en-US" dirty="0">
              <a:solidFill>
                <a:srgbClr val="FF0000"/>
              </a:solidFill>
            </a:endParaRPr>
          </a:p>
        </p:txBody>
      </p:sp>
      <p:sp>
        <p:nvSpPr>
          <p:cNvPr id="3" name="Content Placeholder 2"/>
          <p:cNvSpPr>
            <a:spLocks noGrp="1"/>
          </p:cNvSpPr>
          <p:nvPr>
            <p:ph idx="1"/>
          </p:nvPr>
        </p:nvSpPr>
        <p:spPr>
          <a:xfrm>
            <a:off x="955675" y="1232648"/>
            <a:ext cx="7232650" cy="4658566"/>
          </a:xfrm>
        </p:spPr>
        <p:txBody>
          <a:bodyPr>
            <a:noAutofit/>
          </a:bodyPr>
          <a:lstStyle/>
          <a:p>
            <a:r>
              <a:rPr lang="en-US" sz="3200" dirty="0" smtClean="0"/>
              <a:t>Improving health and wellbeing through better prevention of ill health</a:t>
            </a:r>
          </a:p>
          <a:p>
            <a:r>
              <a:rPr lang="en-US" sz="3200" dirty="0" smtClean="0"/>
              <a:t>Reducing demand for hospital beds by better care in the community</a:t>
            </a:r>
          </a:p>
          <a:p>
            <a:r>
              <a:rPr lang="en-US" sz="3200" dirty="0" smtClean="0"/>
              <a:t>Concentrating services in specialist hospitals providing 7 day services</a:t>
            </a:r>
            <a:endParaRPr lang="en-US" sz="3200" dirty="0"/>
          </a:p>
        </p:txBody>
      </p:sp>
    </p:spTree>
    <p:extLst>
      <p:ext uri="{BB962C8B-B14F-4D97-AF65-F5344CB8AC3E}">
        <p14:creationId xmlns:p14="http://schemas.microsoft.com/office/powerpoint/2010/main" val="243560219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STPs – the reality</a:t>
            </a:r>
            <a:endParaRPr lang="en-US" dirty="0">
              <a:solidFill>
                <a:srgbClr val="FF0000"/>
              </a:solidFill>
            </a:endParaRPr>
          </a:p>
        </p:txBody>
      </p:sp>
      <p:sp>
        <p:nvSpPr>
          <p:cNvPr id="3" name="Content Placeholder 2"/>
          <p:cNvSpPr>
            <a:spLocks noGrp="1"/>
          </p:cNvSpPr>
          <p:nvPr>
            <p:ph idx="1"/>
          </p:nvPr>
        </p:nvSpPr>
        <p:spPr/>
        <p:txBody>
          <a:bodyPr>
            <a:noAutofit/>
          </a:bodyPr>
          <a:lstStyle/>
          <a:p>
            <a:r>
              <a:rPr lang="en-US" sz="2800" dirty="0" smtClean="0"/>
              <a:t>Cuts to public health and prevention. Sale of </a:t>
            </a:r>
            <a:r>
              <a:rPr lang="en-US" sz="2800" smtClean="0"/>
              <a:t>NHS assets.</a:t>
            </a:r>
            <a:endParaRPr lang="en-US" sz="2800" dirty="0" smtClean="0"/>
          </a:p>
          <a:p>
            <a:r>
              <a:rPr lang="en-US" sz="2800" dirty="0" smtClean="0"/>
              <a:t>Community care. No evidence reduces need for hospital beds.</a:t>
            </a:r>
          </a:p>
          <a:p>
            <a:r>
              <a:rPr lang="en-US" sz="2800" dirty="0" err="1" smtClean="0"/>
              <a:t>Centralising</a:t>
            </a:r>
            <a:r>
              <a:rPr lang="en-US" sz="2800" dirty="0" smtClean="0"/>
              <a:t> care in specialist hospitals destroys local provision with risks to access, quality and safety</a:t>
            </a:r>
          </a:p>
          <a:p>
            <a:pPr lvl="0"/>
            <a:r>
              <a:rPr lang="en-US" sz="2800" dirty="0">
                <a:effectLst/>
              </a:rPr>
              <a:t>radically </a:t>
            </a:r>
            <a:r>
              <a:rPr lang="en-US" sz="2800" dirty="0" smtClean="0">
                <a:effectLst/>
              </a:rPr>
              <a:t>alters </a:t>
            </a:r>
            <a:r>
              <a:rPr lang="en-US" sz="2800" dirty="0">
                <a:effectLst/>
              </a:rPr>
              <a:t>the shape, constitution and very nature of our NHS.</a:t>
            </a:r>
            <a:endParaRPr lang="en-GB" sz="2800" dirty="0">
              <a:effectLst/>
            </a:endParaRPr>
          </a:p>
          <a:p>
            <a:endParaRPr lang="en-US" sz="2800" dirty="0" smtClean="0"/>
          </a:p>
          <a:p>
            <a:endParaRPr lang="en-US" sz="2800" dirty="0"/>
          </a:p>
        </p:txBody>
      </p:sp>
    </p:spTree>
    <p:extLst>
      <p:ext uri="{BB962C8B-B14F-4D97-AF65-F5344CB8AC3E}">
        <p14:creationId xmlns:p14="http://schemas.microsoft.com/office/powerpoint/2010/main" val="3467491539"/>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C00000"/>
                </a:solidFill>
              </a:rPr>
              <a:t>STPs = cuts</a:t>
            </a:r>
            <a:endParaRPr lang="en-US" dirty="0"/>
          </a:p>
        </p:txBody>
      </p:sp>
      <p:sp>
        <p:nvSpPr>
          <p:cNvPr id="3" name="Content Placeholder 2"/>
          <p:cNvSpPr>
            <a:spLocks noGrp="1"/>
          </p:cNvSpPr>
          <p:nvPr>
            <p:ph idx="1"/>
          </p:nvPr>
        </p:nvSpPr>
        <p:spPr/>
        <p:txBody>
          <a:bodyPr>
            <a:normAutofit/>
          </a:bodyPr>
          <a:lstStyle/>
          <a:p>
            <a:r>
              <a:rPr lang="en-GB" sz="3200" dirty="0" smtClean="0"/>
              <a:t>STP </a:t>
            </a:r>
            <a:r>
              <a:rPr lang="en-GB" sz="3200" dirty="0"/>
              <a:t>Northumberland, Tyne &amp; Wear </a:t>
            </a:r>
            <a:r>
              <a:rPr lang="en-GB" sz="3200" dirty="0" smtClean="0"/>
              <a:t>Predicted </a:t>
            </a:r>
            <a:r>
              <a:rPr lang="en-GB" sz="3200" dirty="0"/>
              <a:t>deficit = £</a:t>
            </a:r>
            <a:r>
              <a:rPr lang="en-GB" sz="3200" dirty="0" smtClean="0"/>
              <a:t>960m</a:t>
            </a:r>
            <a:endParaRPr lang="en-GB" sz="3200" dirty="0"/>
          </a:p>
          <a:p>
            <a:r>
              <a:rPr lang="en-GB" sz="3200" dirty="0" smtClean="0"/>
              <a:t>STP SE London Predicted deficit = £1 billion</a:t>
            </a:r>
          </a:p>
          <a:p>
            <a:r>
              <a:rPr lang="en-GB" sz="3200" dirty="0" smtClean="0"/>
              <a:t>Only </a:t>
            </a:r>
            <a:r>
              <a:rPr lang="en-GB" sz="3200" dirty="0"/>
              <a:t>£1.8bn of STP funding available for England as a </a:t>
            </a:r>
            <a:r>
              <a:rPr lang="en-GB" sz="3200" dirty="0" smtClean="0"/>
              <a:t>whole</a:t>
            </a:r>
            <a:endParaRPr lang="en-US" sz="3200" dirty="0"/>
          </a:p>
        </p:txBody>
      </p:sp>
    </p:spTree>
    <p:extLst>
      <p:ext uri="{BB962C8B-B14F-4D97-AF65-F5344CB8AC3E}">
        <p14:creationId xmlns:p14="http://schemas.microsoft.com/office/powerpoint/2010/main" val="4232448474"/>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a:solidFill>
                  <a:srgbClr val="FF0000"/>
                </a:solidFill>
              </a:rPr>
              <a:t>What is at stake in the STP programme</a:t>
            </a:r>
            <a:endParaRPr lang="en-US" sz="4400" dirty="0">
              <a:solidFill>
                <a:srgbClr val="FF0000"/>
              </a:solidFill>
            </a:endParaRPr>
          </a:p>
        </p:txBody>
      </p:sp>
      <p:sp>
        <p:nvSpPr>
          <p:cNvPr id="3" name="Content Placeholder 2"/>
          <p:cNvSpPr>
            <a:spLocks noGrp="1"/>
          </p:cNvSpPr>
          <p:nvPr>
            <p:ph idx="1"/>
          </p:nvPr>
        </p:nvSpPr>
        <p:spPr/>
        <p:txBody>
          <a:bodyPr>
            <a:normAutofit lnSpcReduction="10000"/>
          </a:bodyPr>
          <a:lstStyle/>
          <a:p>
            <a:r>
              <a:rPr lang="en-GB" b="1" dirty="0"/>
              <a:t>NHSE’s intention is said to be that STPs will be embodied in contracts early next year</a:t>
            </a:r>
          </a:p>
          <a:p>
            <a:r>
              <a:rPr lang="en-GB" b="1" dirty="0"/>
              <a:t>If the plans turn out to rest on unrealistic assumptions, the cuts will have been made but the compensating transformations in care will not be achieved</a:t>
            </a:r>
          </a:p>
          <a:p>
            <a:r>
              <a:rPr lang="en-GB" b="1" dirty="0"/>
              <a:t>The result would then be a reduced and/or lower quality health service for most patients, and a shift to private care by those who could afford it, in effect ending the NHS as a full and high quality service for all</a:t>
            </a:r>
          </a:p>
          <a:p>
            <a:endParaRPr lang="en-US" dirty="0"/>
          </a:p>
        </p:txBody>
      </p:sp>
    </p:spTree>
    <p:extLst>
      <p:ext uri="{BB962C8B-B14F-4D97-AF65-F5344CB8AC3E}">
        <p14:creationId xmlns:p14="http://schemas.microsoft.com/office/powerpoint/2010/main" val="586629592"/>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Re</a:t>
            </a:r>
            <a:r>
              <a:rPr lang="en-US" dirty="0" smtClean="0">
                <a:solidFill>
                  <a:srgbClr val="000000"/>
                </a:solidFill>
              </a:rPr>
              <a:t>con</a:t>
            </a:r>
            <a:r>
              <a:rPr lang="en-US" dirty="0" smtClean="0">
                <a:solidFill>
                  <a:srgbClr val="FF0000"/>
                </a:solidFill>
              </a:rPr>
              <a:t>figurations</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dirty="0" smtClean="0">
                <a:effectLst/>
              </a:rPr>
              <a:t>Tories </a:t>
            </a:r>
            <a:r>
              <a:rPr lang="en-US" dirty="0">
                <a:effectLst/>
              </a:rPr>
              <a:t>are carrying on relentlessly with so called reconfiguration plans. </a:t>
            </a:r>
            <a:endParaRPr lang="en-US" dirty="0" smtClean="0">
              <a:effectLst/>
            </a:endParaRPr>
          </a:p>
          <a:p>
            <a:r>
              <a:rPr lang="en-US" dirty="0" smtClean="0">
                <a:effectLst/>
              </a:rPr>
              <a:t>STPs will accelerate the process.</a:t>
            </a:r>
          </a:p>
          <a:p>
            <a:r>
              <a:rPr lang="en-US" dirty="0" smtClean="0">
                <a:effectLst/>
              </a:rPr>
              <a:t>Aimed at </a:t>
            </a:r>
            <a:r>
              <a:rPr lang="en-US" dirty="0">
                <a:effectLst/>
              </a:rPr>
              <a:t>closing our district general hospitals </a:t>
            </a:r>
            <a:r>
              <a:rPr lang="en-US" dirty="0" smtClean="0">
                <a:effectLst/>
              </a:rPr>
              <a:t>but dressed </a:t>
            </a:r>
            <a:r>
              <a:rPr lang="en-US" dirty="0">
                <a:effectLst/>
              </a:rPr>
              <a:t>up as bringing care closer to home and improving </a:t>
            </a:r>
            <a:r>
              <a:rPr lang="en-US" dirty="0" smtClean="0">
                <a:effectLst/>
              </a:rPr>
              <a:t>hospital services</a:t>
            </a:r>
            <a:r>
              <a:rPr lang="en-GB" dirty="0" smtClean="0">
                <a:effectLst/>
              </a:rPr>
              <a:t> </a:t>
            </a:r>
          </a:p>
          <a:p>
            <a:r>
              <a:rPr lang="en-GB" dirty="0" smtClean="0">
                <a:effectLst/>
              </a:rPr>
              <a:t>Claim to have clinical support but in fact no convincing evidence base</a:t>
            </a:r>
            <a:endParaRPr lang="en-US" dirty="0"/>
          </a:p>
        </p:txBody>
      </p:sp>
    </p:spTree>
    <p:extLst>
      <p:ext uri="{BB962C8B-B14F-4D97-AF65-F5344CB8AC3E}">
        <p14:creationId xmlns:p14="http://schemas.microsoft.com/office/powerpoint/2010/main" val="2053053694"/>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FF0000"/>
                </a:solidFill>
              </a:rPr>
              <a:t>Reconfiguration in Northumberland</a:t>
            </a:r>
            <a:endParaRPr lang="en-US" sz="3600" dirty="0">
              <a:solidFill>
                <a:srgbClr val="FF0000"/>
              </a:solidFill>
            </a:endParaRPr>
          </a:p>
        </p:txBody>
      </p:sp>
      <p:sp>
        <p:nvSpPr>
          <p:cNvPr id="3" name="Content Placeholder 2"/>
          <p:cNvSpPr>
            <a:spLocks noGrp="1"/>
          </p:cNvSpPr>
          <p:nvPr>
            <p:ph idx="1"/>
          </p:nvPr>
        </p:nvSpPr>
        <p:spPr/>
        <p:txBody>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 single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“accountable care organisation” (ACO)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in Northumberland for whole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of the area from 2017</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Sounds good?</a:t>
            </a: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Involves major hospital cuts, mythical “care in the community” and promised increase GP access when not enough GPs.</a:t>
            </a: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One big emergency hospital at </a:t>
            </a:r>
            <a:r>
              <a:rPr lang="en-US"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Cramlington</a:t>
            </a:r>
            <a:endPar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Closure of A&amp;Es at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Hexham</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Wansbeck</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and North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Tyneside</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hospitals </a:t>
            </a:r>
          </a:p>
          <a:p>
            <a:endParaRPr lang="en-US" dirty="0" smtClean="0"/>
          </a:p>
          <a:p>
            <a:endParaRPr lang="en-US" dirty="0"/>
          </a:p>
        </p:txBody>
      </p:sp>
    </p:spTree>
    <p:extLst>
      <p:ext uri="{BB962C8B-B14F-4D97-AF65-F5344CB8AC3E}">
        <p14:creationId xmlns:p14="http://schemas.microsoft.com/office/powerpoint/2010/main" val="166534304"/>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Hospital closures</a:t>
            </a:r>
            <a:endParaRPr lang="en-US" dirty="0">
              <a:solidFill>
                <a:srgbClr val="FF0000"/>
              </a:solidFill>
            </a:endParaRPr>
          </a:p>
        </p:txBody>
      </p:sp>
      <p:sp>
        <p:nvSpPr>
          <p:cNvPr id="3" name="Content Placeholder 2"/>
          <p:cNvSpPr>
            <a:spLocks noGrp="1"/>
          </p:cNvSpPr>
          <p:nvPr>
            <p:ph idx="1"/>
          </p:nvPr>
        </p:nvSpPr>
        <p:spPr/>
        <p:txBody>
          <a:bodyPr/>
          <a:lstStyle/>
          <a:p>
            <a:r>
              <a:rPr lang="en-US"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Huddersfield</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Royal Infirmary, </a:t>
            </a:r>
            <a:r>
              <a:rPr lang="en-US"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Banbury</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Hospital, </a:t>
            </a:r>
            <a:r>
              <a:rPr lang="en-US"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Oxfordshire</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Chorley Hospital, Lancashire, many hospitals in north and south London, hospitals in  Leicester, Manchester and many other places</a:t>
            </a: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Not just DGHs – community hospitals too. More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than half of community hospital beds in East Devon could be closed under proposals published by NHS North, East and West Devon CCG.</a:t>
            </a:r>
          </a:p>
          <a:p>
            <a:endParaRPr lang="en-US" dirty="0" smtClean="0"/>
          </a:p>
          <a:p>
            <a:endParaRPr lang="en-US" dirty="0" smtClean="0"/>
          </a:p>
          <a:p>
            <a:endParaRPr lang="en-US" dirty="0"/>
          </a:p>
        </p:txBody>
      </p:sp>
    </p:spTree>
    <p:extLst>
      <p:ext uri="{BB962C8B-B14F-4D97-AF65-F5344CB8AC3E}">
        <p14:creationId xmlns:p14="http://schemas.microsoft.com/office/powerpoint/2010/main" val="2289876640"/>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800000"/>
                </a:solidFill>
              </a:rPr>
              <a:t>NHS Bill 2015</a:t>
            </a:r>
            <a:br>
              <a:rPr lang="en-US" dirty="0" smtClean="0">
                <a:solidFill>
                  <a:srgbClr val="800000"/>
                </a:solidFill>
              </a:rPr>
            </a:br>
            <a:r>
              <a:rPr lang="en-US" sz="2400" dirty="0" smtClean="0">
                <a:solidFill>
                  <a:srgbClr val="800000"/>
                </a:solidFill>
              </a:rPr>
              <a:t>(NHS Reinstatement Bill)</a:t>
            </a:r>
            <a:endParaRPr lang="en-US" dirty="0">
              <a:solidFill>
                <a:srgbClr val="800000"/>
              </a:solidFill>
            </a:endParaRPr>
          </a:p>
        </p:txBody>
      </p:sp>
      <p:sp>
        <p:nvSpPr>
          <p:cNvPr id="3" name="Content Placeholder 2"/>
          <p:cNvSpPr>
            <a:spLocks noGrp="1"/>
          </p:cNvSpPr>
          <p:nvPr>
            <p:ph idx="1"/>
          </p:nvPr>
        </p:nvSpPr>
        <p:spPr/>
        <p:txBody>
          <a:bodyPr/>
          <a:lstStyle/>
          <a:p>
            <a:r>
              <a:rPr lang="en-US" dirty="0" smtClean="0">
                <a:hlinkClick r:id="rId2"/>
              </a:rPr>
              <a:t>The NHS </a:t>
            </a:r>
            <a:r>
              <a:rPr lang="en-US" dirty="0">
                <a:hlinkClick r:id="rId2"/>
              </a:rPr>
              <a:t>Bill, presented by Margaret Greenwood MP (Labour, Wirral West), was scheduled for its Second Reading in Parliament on 4th November 2016</a:t>
            </a:r>
            <a:r>
              <a:rPr lang="en-US" dirty="0" smtClean="0">
                <a:hlinkClick r:id="rId2"/>
              </a:rPr>
              <a:t>.</a:t>
            </a:r>
            <a:endParaRPr lang="en-US" dirty="0" smtClean="0"/>
          </a:p>
          <a:p>
            <a:r>
              <a:rPr lang="en-US" dirty="0"/>
              <a:t>the NHS Bill debate was postponed until Friday 24th February 2017.</a:t>
            </a:r>
          </a:p>
          <a:p>
            <a:r>
              <a:rPr lang="en-US" dirty="0"/>
              <a:t>The campaign continues. Please ask your MP to support the NHS Bill</a:t>
            </a:r>
            <a:r>
              <a:rPr lang="en-US" dirty="0" smtClean="0"/>
              <a:t>.</a:t>
            </a:r>
          </a:p>
          <a:p>
            <a:r>
              <a:rPr lang="en-US" dirty="0">
                <a:hlinkClick r:id="rId3"/>
              </a:rPr>
              <a:t>http://www.nhsbill2015.org</a:t>
            </a:r>
            <a:endParaRPr lang="en-US" dirty="0"/>
          </a:p>
          <a:p>
            <a:endParaRPr lang="en-US" dirty="0" smtClean="0"/>
          </a:p>
          <a:p>
            <a:endParaRPr lang="en-US" dirty="0"/>
          </a:p>
        </p:txBody>
      </p:sp>
    </p:spTree>
    <p:extLst>
      <p:ext uri="{BB962C8B-B14F-4D97-AF65-F5344CB8AC3E}">
        <p14:creationId xmlns:p14="http://schemas.microsoft.com/office/powerpoint/2010/main" val="4270130348"/>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solidFill>
              </a:rPr>
              <a:t>The fightback</a:t>
            </a:r>
            <a:endParaRPr lang="en-US" dirty="0">
              <a:solidFill>
                <a:schemeClr val="accent1"/>
              </a:solidFill>
            </a:endParaRPr>
          </a:p>
        </p:txBody>
      </p:sp>
      <p:sp>
        <p:nvSpPr>
          <p:cNvPr id="3" name="Content Placeholder 2"/>
          <p:cNvSpPr>
            <a:spLocks noGrp="1"/>
          </p:cNvSpPr>
          <p:nvPr>
            <p:ph idx="1"/>
          </p:nvPr>
        </p:nvSpPr>
        <p:spPr/>
        <p:txBody>
          <a:bodyPr>
            <a:normAutofit fontScale="92500" lnSpcReduction="10000"/>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Local and national campaigns against cuts, closures and privatisation</a:t>
            </a: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Regional and national co-ordination, sharing of info and experience, mutual support</a:t>
            </a: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Information resources and social media</a:t>
            </a:r>
          </a:p>
          <a:p>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Support for NHS staff in struggle, working with the health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unions</a:t>
            </a: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Support NHS Bill</a:t>
            </a: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Save Our NHS Demo London March 4 </a:t>
            </a:r>
          </a:p>
          <a:p>
            <a:endParaRPr lang="en-US" dirty="0" smtClean="0"/>
          </a:p>
        </p:txBody>
      </p:sp>
    </p:spTree>
    <p:extLst>
      <p:ext uri="{BB962C8B-B14F-4D97-AF65-F5344CB8AC3E}">
        <p14:creationId xmlns:p14="http://schemas.microsoft.com/office/powerpoint/2010/main" val="2951713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800000"/>
                </a:solidFill>
              </a:rPr>
              <a:t>NHS Bill</a:t>
            </a:r>
            <a:endParaRPr lang="en-US" dirty="0">
              <a:solidFill>
                <a:srgbClr val="800000"/>
              </a:solidFill>
            </a:endParaRPr>
          </a:p>
        </p:txBody>
      </p:sp>
      <p:sp>
        <p:nvSpPr>
          <p:cNvPr id="3" name="Content Placeholder 2"/>
          <p:cNvSpPr>
            <a:spLocks noGrp="1"/>
          </p:cNvSpPr>
          <p:nvPr>
            <p:ph idx="1"/>
          </p:nvPr>
        </p:nvSpPr>
        <p:spPr/>
        <p:txBody>
          <a:bodyPr>
            <a:normAutofit fontScale="92500" lnSpcReduction="10000"/>
          </a:bodyPr>
          <a:lstStyle/>
          <a:p>
            <a:r>
              <a:rPr lang="en-US" dirty="0" smtClean="0"/>
              <a:t>presented to Parliament 5 times, each time getting more support</a:t>
            </a:r>
          </a:p>
          <a:p>
            <a:r>
              <a:rPr lang="en-US" dirty="0" smtClean="0"/>
              <a:t>Lord David Owen, Caroline Lucas MP, Margaret Greenwood MP</a:t>
            </a:r>
          </a:p>
          <a:p>
            <a:r>
              <a:rPr lang="en-US" dirty="0" smtClean="0"/>
              <a:t>Cross party support</a:t>
            </a:r>
          </a:p>
          <a:p>
            <a:r>
              <a:rPr lang="en-US" dirty="0" smtClean="0"/>
              <a:t>Labour </a:t>
            </a:r>
            <a:r>
              <a:rPr lang="en-US" dirty="0" err="1" smtClean="0"/>
              <a:t>Conf</a:t>
            </a:r>
            <a:r>
              <a:rPr lang="en-US" dirty="0" smtClean="0"/>
              <a:t> supported</a:t>
            </a:r>
          </a:p>
          <a:p>
            <a:r>
              <a:rPr lang="en-US" dirty="0" smtClean="0"/>
              <a:t>Second reading in February</a:t>
            </a:r>
            <a:r>
              <a:rPr lang="en-US" dirty="0"/>
              <a:t> </a:t>
            </a:r>
            <a:r>
              <a:rPr lang="en-US" dirty="0" smtClean="0"/>
              <a:t>2017</a:t>
            </a:r>
          </a:p>
          <a:p>
            <a:r>
              <a:rPr lang="en-US" dirty="0" smtClean="0"/>
              <a:t>Depends on us to campaign for it, build support, lobby MPs to attend debate and vote for it</a:t>
            </a:r>
            <a:endParaRPr lang="en-US" dirty="0"/>
          </a:p>
        </p:txBody>
      </p:sp>
    </p:spTree>
    <p:extLst>
      <p:ext uri="{BB962C8B-B14F-4D97-AF65-F5344CB8AC3E}">
        <p14:creationId xmlns:p14="http://schemas.microsoft.com/office/powerpoint/2010/main" val="15731412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800000"/>
                </a:solidFill>
              </a:rPr>
              <a:t>The NHS Bill</a:t>
            </a:r>
            <a:endParaRPr lang="en-US" dirty="0">
              <a:solidFill>
                <a:srgbClr val="800000"/>
              </a:solidFill>
            </a:endParaRPr>
          </a:p>
        </p:txBody>
      </p:sp>
      <p:sp>
        <p:nvSpPr>
          <p:cNvPr id="3" name="Content Placeholder 2"/>
          <p:cNvSpPr>
            <a:spLocks noGrp="1"/>
          </p:cNvSpPr>
          <p:nvPr>
            <p:ph idx="1"/>
          </p:nvPr>
        </p:nvSpPr>
        <p:spPr/>
        <p:txBody>
          <a:bodyPr/>
          <a:lstStyle/>
          <a:p>
            <a:r>
              <a:rPr lang="en-US" dirty="0" smtClean="0"/>
              <a:t>proposes </a:t>
            </a:r>
            <a:r>
              <a:rPr lang="en-US" dirty="0"/>
              <a:t>to fully restore the NHS as an accountable public service by reversing 25 years of marketization in the NHS, </a:t>
            </a:r>
          </a:p>
          <a:p>
            <a:r>
              <a:rPr lang="en-US" dirty="0" smtClean="0"/>
              <a:t>abolishing </a:t>
            </a:r>
            <a:r>
              <a:rPr lang="en-US" dirty="0"/>
              <a:t>the purchaser-provider split, ending contracting and re-establishing public bodies and public services accountable to local communities</a:t>
            </a:r>
            <a:r>
              <a:rPr lang="en-US" dirty="0" smtClean="0"/>
              <a:t>.</a:t>
            </a:r>
          </a:p>
          <a:p>
            <a:r>
              <a:rPr lang="en-US" dirty="0"/>
              <a:t>Scotland and Wales have already reversed marketization and restored their NHS without massive upheaval. England can too.</a:t>
            </a:r>
          </a:p>
          <a:p>
            <a:endParaRPr lang="en-US" dirty="0"/>
          </a:p>
        </p:txBody>
      </p:sp>
    </p:spTree>
    <p:extLst>
      <p:ext uri="{BB962C8B-B14F-4D97-AF65-F5344CB8AC3E}">
        <p14:creationId xmlns:p14="http://schemas.microsoft.com/office/powerpoint/2010/main" val="3540972903"/>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800000"/>
                </a:solidFill>
              </a:rPr>
              <a:t>Another top down reorganisation?</a:t>
            </a:r>
            <a:endParaRPr lang="en-US" dirty="0">
              <a:solidFill>
                <a:srgbClr val="800000"/>
              </a:solidFill>
            </a:endParaRPr>
          </a:p>
        </p:txBody>
      </p:sp>
      <p:sp>
        <p:nvSpPr>
          <p:cNvPr id="3" name="Content Placeholder 2"/>
          <p:cNvSpPr>
            <a:spLocks noGrp="1"/>
          </p:cNvSpPr>
          <p:nvPr>
            <p:ph idx="1"/>
          </p:nvPr>
        </p:nvSpPr>
        <p:spPr/>
        <p:txBody>
          <a:bodyPr>
            <a:normAutofit fontScale="92500" lnSpcReduction="10000"/>
          </a:bodyPr>
          <a:lstStyle/>
          <a:p>
            <a:r>
              <a:rPr lang="en-US" dirty="0" smtClean="0">
                <a:effectLst/>
              </a:rPr>
              <a:t>Critics of NHS </a:t>
            </a:r>
            <a:r>
              <a:rPr lang="en-US" dirty="0">
                <a:effectLst/>
              </a:rPr>
              <a:t>Bill </a:t>
            </a:r>
            <a:r>
              <a:rPr lang="en-US" dirty="0" smtClean="0">
                <a:effectLst/>
              </a:rPr>
              <a:t>say “we </a:t>
            </a:r>
            <a:r>
              <a:rPr lang="en-US" dirty="0">
                <a:effectLst/>
              </a:rPr>
              <a:t>don’t want another top down </a:t>
            </a:r>
            <a:r>
              <a:rPr lang="en-US" dirty="0" smtClean="0">
                <a:effectLst/>
              </a:rPr>
              <a:t>reorganisation”  but don't recognise NHS </a:t>
            </a:r>
            <a:r>
              <a:rPr lang="en-US" dirty="0">
                <a:effectLst/>
              </a:rPr>
              <a:t>is </a:t>
            </a:r>
            <a:r>
              <a:rPr lang="en-US" dirty="0" smtClean="0">
                <a:effectLst/>
              </a:rPr>
              <a:t>being </a:t>
            </a:r>
            <a:r>
              <a:rPr lang="en-US" dirty="0">
                <a:effectLst/>
              </a:rPr>
              <a:t>constantly reorganized – or </a:t>
            </a:r>
            <a:r>
              <a:rPr lang="en-US" dirty="0" err="1" smtClean="0">
                <a:effectLst/>
              </a:rPr>
              <a:t>redisorganised</a:t>
            </a:r>
            <a:r>
              <a:rPr lang="en-US" dirty="0">
                <a:effectLst/>
              </a:rPr>
              <a:t>. </a:t>
            </a:r>
            <a:endParaRPr lang="en-US" dirty="0" smtClean="0">
              <a:effectLst/>
            </a:endParaRPr>
          </a:p>
          <a:p>
            <a:r>
              <a:rPr lang="en-US" dirty="0" smtClean="0">
                <a:effectLst/>
              </a:rPr>
              <a:t>“Creative destruction”, Devolution, </a:t>
            </a:r>
            <a:r>
              <a:rPr lang="en-US" dirty="0">
                <a:effectLst/>
              </a:rPr>
              <a:t>5 </a:t>
            </a:r>
            <a:r>
              <a:rPr lang="en-US" dirty="0" smtClean="0">
                <a:effectLst/>
              </a:rPr>
              <a:t>Year </a:t>
            </a:r>
            <a:r>
              <a:rPr lang="en-US" dirty="0">
                <a:effectLst/>
              </a:rPr>
              <a:t>F</a:t>
            </a:r>
            <a:r>
              <a:rPr lang="en-US" dirty="0" smtClean="0">
                <a:effectLst/>
              </a:rPr>
              <a:t>orward </a:t>
            </a:r>
            <a:r>
              <a:rPr lang="en-US" dirty="0">
                <a:effectLst/>
              </a:rPr>
              <a:t>V</a:t>
            </a:r>
            <a:r>
              <a:rPr lang="en-US" dirty="0" smtClean="0">
                <a:effectLst/>
              </a:rPr>
              <a:t>iew</a:t>
            </a:r>
            <a:r>
              <a:rPr lang="en-US" dirty="0">
                <a:effectLst/>
              </a:rPr>
              <a:t>, 7 day services, </a:t>
            </a:r>
            <a:r>
              <a:rPr lang="en-US" dirty="0" smtClean="0">
                <a:effectLst/>
              </a:rPr>
              <a:t>GP provider companies, new models of care, vanguards, hospital chains and accountable care organisations. </a:t>
            </a:r>
          </a:p>
          <a:p>
            <a:r>
              <a:rPr lang="en-US" dirty="0" smtClean="0">
                <a:effectLst/>
              </a:rPr>
              <a:t>NHS Bill will </a:t>
            </a:r>
            <a:r>
              <a:rPr lang="en-US" dirty="0" err="1" smtClean="0">
                <a:effectLst/>
              </a:rPr>
              <a:t>stabilise</a:t>
            </a:r>
            <a:r>
              <a:rPr lang="en-US" dirty="0" smtClean="0">
                <a:effectLst/>
              </a:rPr>
              <a:t> the NHS; reinstate as public service; focus resources and energy where needed</a:t>
            </a:r>
            <a:endParaRPr lang="en-US" dirty="0"/>
          </a:p>
        </p:txBody>
      </p:sp>
    </p:spTree>
    <p:extLst>
      <p:ext uri="{BB962C8B-B14F-4D97-AF65-F5344CB8AC3E}">
        <p14:creationId xmlns:p14="http://schemas.microsoft.com/office/powerpoint/2010/main" val="2462390464"/>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800000"/>
                </a:solidFill>
              </a:rPr>
              <a:t>NHS Bill aims to restore NHS as a public service</a:t>
            </a:r>
            <a:endParaRPr lang="en-US" dirty="0">
              <a:solidFill>
                <a:srgbClr val="800000"/>
              </a:solidFill>
            </a:endParaRPr>
          </a:p>
        </p:txBody>
      </p:sp>
      <p:sp>
        <p:nvSpPr>
          <p:cNvPr id="3" name="Content Placeholder 2"/>
          <p:cNvSpPr>
            <a:spLocks noGrp="1"/>
          </p:cNvSpPr>
          <p:nvPr>
            <p:ph idx="1"/>
          </p:nvPr>
        </p:nvSpPr>
        <p:spPr/>
        <p:txBody>
          <a:bodyPr>
            <a:normAutofit fontScale="85000" lnSpcReduction="20000"/>
          </a:bodyPr>
          <a:lstStyle/>
          <a:p>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Our NHS should be an accountable public service which treats patients and staff well.</a:t>
            </a:r>
          </a:p>
          <a:p>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It should be available to everyone equally, free of charge, and not provided by commercial companies.</a:t>
            </a:r>
          </a:p>
          <a:p>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These principles have been consistently undermined over the last 25 years – firstly through the internal market and then through the external market. Scotland and Wales have started to undo these changes, but in England the Health and Social Care Act 2012 took marketization to a new level.</a:t>
            </a:r>
          </a:p>
          <a:p>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These changes need to be reversed, and the NHS returned to its founding vision, before it is too late. This needs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legislation</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a:t>
            </a:r>
          </a:p>
        </p:txBody>
      </p:sp>
    </p:spTree>
    <p:extLst>
      <p:ext uri="{BB962C8B-B14F-4D97-AF65-F5344CB8AC3E}">
        <p14:creationId xmlns:p14="http://schemas.microsoft.com/office/powerpoint/2010/main" val="179023001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Summer">
  <a:themeElements>
    <a:clrScheme name="Summer">
      <a:dk1>
        <a:sysClr val="windowText" lastClr="000000"/>
      </a:dk1>
      <a:lt1>
        <a:sysClr val="window" lastClr="FFFFFF"/>
      </a:lt1>
      <a:dk2>
        <a:srgbClr val="D16207"/>
      </a:dk2>
      <a:lt2>
        <a:srgbClr val="F0B31E"/>
      </a:lt2>
      <a:accent1>
        <a:srgbClr val="51A6C2"/>
      </a:accent1>
      <a:accent2>
        <a:srgbClr val="51C2A9"/>
      </a:accent2>
      <a:accent3>
        <a:srgbClr val="7EC251"/>
      </a:accent3>
      <a:accent4>
        <a:srgbClr val="E1DC53"/>
      </a:accent4>
      <a:accent5>
        <a:srgbClr val="B54721"/>
      </a:accent5>
      <a:accent6>
        <a:srgbClr val="A16BB1"/>
      </a:accent6>
      <a:hlink>
        <a:srgbClr val="A40A06"/>
      </a:hlink>
      <a:folHlink>
        <a:srgbClr val="837F16"/>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Summer">
      <a:fillStyleLst>
        <a:solidFill>
          <a:schemeClr val="phClr"/>
        </a:solidFill>
        <a:solidFill>
          <a:schemeClr val="phClr">
            <a:tint val="90000"/>
            <a:satMod val="135000"/>
          </a:schemeClr>
        </a:solidFill>
        <a:solidFill>
          <a:schemeClr val="phClr">
            <a:shade val="80000"/>
            <a:satMod val="110000"/>
          </a:schemeClr>
        </a:solidFill>
      </a:fillStyleLst>
      <a:lnStyleLst>
        <a:ln w="9525" cap="flat" cmpd="sng" algn="ctr">
          <a:solidFill>
            <a:schemeClr val="phClr">
              <a:satMod val="135000"/>
            </a:schemeClr>
          </a:solidFill>
          <a:prstDash val="solid"/>
        </a:ln>
        <a:ln w="25400" cap="flat" cmpd="sng" algn="ctr">
          <a:solidFill>
            <a:schemeClr val="phClr">
              <a:satMod val="150000"/>
            </a:schemeClr>
          </a:solidFill>
          <a:prstDash val="solid"/>
        </a:ln>
        <a:ln w="38100" cap="flat" cmpd="sng" algn="ctr">
          <a:solidFill>
            <a:schemeClr val="phClr">
              <a:satMod val="150000"/>
            </a:schemeClr>
          </a:solidFill>
          <a:prstDash val="solid"/>
        </a:ln>
      </a:lnStyleLst>
      <a:effectStyleLst>
        <a:effectStyle>
          <a:effectLst/>
        </a:effectStyle>
        <a:effectStyle>
          <a:effectLst>
            <a:outerShdw blurRad="76200" sx="101000" sy="101000" algn="ctr" rotWithShape="0">
              <a:srgbClr val="000000">
                <a:alpha val="50000"/>
              </a:srgbClr>
            </a:outerShdw>
            <a:reflection blurRad="12700" stA="20000" endPos="35000" dist="63500" dir="5400000" sy="-100000" rotWithShape="0"/>
          </a:effectLst>
        </a:effectStyle>
        <a:effectStyle>
          <a:effectLst>
            <a:outerShdw blurRad="127000" sx="103000" sy="103000" algn="ctr" rotWithShape="0">
              <a:srgbClr val="FFFFFF">
                <a:alpha val="65000"/>
              </a:srgbClr>
            </a:outerShdw>
          </a:effectLst>
          <a:scene3d>
            <a:camera prst="orthographicFront">
              <a:rot lat="0" lon="0" rev="0"/>
            </a:camera>
            <a:lightRig rig="morning" dir="t">
              <a:rot lat="0" lon="0" rev="1200000"/>
            </a:lightRig>
          </a:scene3d>
          <a:sp3d>
            <a:bevelT w="254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gs>
            <a:gs pos="100000">
              <a:schemeClr val="tx2"/>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Summer.thmx</Template>
  <TotalTime>1816</TotalTime>
  <Words>2723</Words>
  <Application>Microsoft Macintosh PowerPoint</Application>
  <PresentationFormat>On-screen Show (4:3)</PresentationFormat>
  <Paragraphs>230</Paragraphs>
  <Slides>44</Slides>
  <Notes>1</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Summer</vt:lpstr>
      <vt:lpstr>Our NHS under attack – austerity, privatisation, STPs.</vt:lpstr>
      <vt:lpstr>Overview of talk</vt:lpstr>
      <vt:lpstr>Government Health Strategy</vt:lpstr>
      <vt:lpstr>NHS underfunding</vt:lpstr>
      <vt:lpstr>The myth of the “£10 billion extra for the NHS”</vt:lpstr>
      <vt:lpstr>NHS Funding is flat</vt:lpstr>
      <vt:lpstr>Historic NHS funding</vt:lpstr>
      <vt:lpstr>NHS spend as %GDP</vt:lpstr>
      <vt:lpstr> £22 billion funding gap by 2020 </vt:lpstr>
      <vt:lpstr>“The emperor has no clothes”</vt:lpstr>
      <vt:lpstr>NHS Staff</vt:lpstr>
      <vt:lpstr>NHS Privatisation</vt:lpstr>
      <vt:lpstr>Privatisation – what’s wrong with it?</vt:lpstr>
      <vt:lpstr>Costs of the market</vt:lpstr>
      <vt:lpstr>Rate of privatisation</vt:lpstr>
      <vt:lpstr>NHS Support Federation</vt:lpstr>
      <vt:lpstr>Privatisation targets</vt:lpstr>
      <vt:lpstr>Some examples</vt:lpstr>
      <vt:lpstr>Private Finance Initiative</vt:lpstr>
      <vt:lpstr>NHS hospitals get in on the act</vt:lpstr>
      <vt:lpstr>Special investigation by Pulse shows private healthcare in the UK is buoyant. </vt:lpstr>
      <vt:lpstr>Simon Stevens 5 Year Forward View</vt:lpstr>
      <vt:lpstr>Devolution</vt:lpstr>
      <vt:lpstr>Sustainability and Transformation Plans</vt:lpstr>
      <vt:lpstr>STPs</vt:lpstr>
      <vt:lpstr> Sustainability and Transformation Plans (STPs)  </vt:lpstr>
      <vt:lpstr>No legal basis exists for making STPs </vt:lpstr>
      <vt:lpstr>A new ‘top-down reorganisation’, but unaccountable</vt:lpstr>
      <vt:lpstr>What every STP must do</vt:lpstr>
      <vt:lpstr>STPs – what the pundits say</vt:lpstr>
      <vt:lpstr>PowerPoint Presentation</vt:lpstr>
      <vt:lpstr>STPs “soft sell”</vt:lpstr>
      <vt:lpstr>STPs – the reality</vt:lpstr>
      <vt:lpstr>STPs = cuts</vt:lpstr>
      <vt:lpstr>What is at stake in the STP programme</vt:lpstr>
      <vt:lpstr>Reconfigurations</vt:lpstr>
      <vt:lpstr>Reconfiguration in Northumberland</vt:lpstr>
      <vt:lpstr>Hospital closures</vt:lpstr>
      <vt:lpstr>NHS Bill 2015 (NHS Reinstatement Bill)</vt:lpstr>
      <vt:lpstr>The fightback</vt:lpstr>
      <vt:lpstr>NHS Bill</vt:lpstr>
      <vt:lpstr>The NHS Bill</vt:lpstr>
      <vt:lpstr>Another top down reorganisation?</vt:lpstr>
      <vt:lpstr>NHS Bill aims to restore NHS as a public service</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What’s happening to NHS?</dc:title>
  <dc:creator>Marie Louise Irvine</dc:creator>
  <cp:lastModifiedBy>Marie Louise Irvine</cp:lastModifiedBy>
  <cp:revision>52</cp:revision>
  <dcterms:created xsi:type="dcterms:W3CDTF">2016-11-10T08:24:58Z</dcterms:created>
  <dcterms:modified xsi:type="dcterms:W3CDTF">2016-11-12T10:02:26Z</dcterms:modified>
</cp:coreProperties>
</file>